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66" r:id="rId20"/>
    <p:sldId id="267" r:id="rId21"/>
    <p:sldId id="268" r:id="rId22"/>
    <p:sldId id="270" r:id="rId23"/>
    <p:sldId id="269" r:id="rId24"/>
    <p:sldId id="271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DF2958-5420-4FB1-BBED-A53E23ED938E}" type="doc">
      <dgm:prSet loTypeId="urn:microsoft.com/office/officeart/2005/8/layout/radial1" loCatId="cycle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AD35A93-22BF-405C-A57E-0323D4E254E3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Интеграция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7D9C5B72-BE40-41C9-BA16-C0ADAFA85A0E}" type="parTrans" cxnId="{82DDBBCA-D9C0-4A08-8AC2-35B06801E2C8}">
      <dgm:prSet/>
      <dgm:spPr/>
      <dgm:t>
        <a:bodyPr/>
        <a:lstStyle/>
        <a:p>
          <a:endParaRPr lang="ru-RU"/>
        </a:p>
      </dgm:t>
    </dgm:pt>
    <dgm:pt modelId="{5A23AF0C-4794-490F-AE59-FB23DFEA48D0}" type="sibTrans" cxnId="{82DDBBCA-D9C0-4A08-8AC2-35B06801E2C8}">
      <dgm:prSet/>
      <dgm:spPr/>
      <dgm:t>
        <a:bodyPr/>
        <a:lstStyle/>
        <a:p>
          <a:endParaRPr lang="ru-RU"/>
        </a:p>
      </dgm:t>
    </dgm:pt>
    <dgm:pt modelId="{2B4D6C73-DE1F-41D9-9982-133786689824}">
      <dgm:prSet phldrT="[Текст]" custT="1"/>
      <dgm:spPr/>
      <dgm:t>
        <a:bodyPr/>
        <a:lstStyle/>
        <a:p>
          <a:r>
            <a:rPr lang="ru-RU" sz="2000" dirty="0" smtClean="0"/>
            <a:t>Основные направления</a:t>
          </a:r>
          <a:endParaRPr lang="ru-RU" sz="2000" dirty="0"/>
        </a:p>
      </dgm:t>
    </dgm:pt>
    <dgm:pt modelId="{1B972554-7EB2-4BEF-90D9-9C64D8C202FA}" type="parTrans" cxnId="{3D370785-6631-4F53-929D-9C8D1C009BA0}">
      <dgm:prSet/>
      <dgm:spPr/>
      <dgm:t>
        <a:bodyPr/>
        <a:lstStyle/>
        <a:p>
          <a:endParaRPr lang="ru-RU"/>
        </a:p>
      </dgm:t>
    </dgm:pt>
    <dgm:pt modelId="{74639E59-4DDF-4BF4-B435-BF5AFB022056}" type="sibTrans" cxnId="{3D370785-6631-4F53-929D-9C8D1C009BA0}">
      <dgm:prSet/>
      <dgm:spPr/>
      <dgm:t>
        <a:bodyPr/>
        <a:lstStyle/>
        <a:p>
          <a:endParaRPr lang="ru-RU"/>
        </a:p>
      </dgm:t>
    </dgm:pt>
    <dgm:pt modelId="{8A7DEADE-2C1C-42EC-B8BF-4753EE92F608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Виды деятельности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73BC7ED-2479-4CFF-B528-9EA2B2BD1B81}" type="parTrans" cxnId="{C3E1B157-7442-4C30-9AAA-5B22F7388EFE}">
      <dgm:prSet/>
      <dgm:spPr/>
      <dgm:t>
        <a:bodyPr/>
        <a:lstStyle/>
        <a:p>
          <a:endParaRPr lang="ru-RU"/>
        </a:p>
      </dgm:t>
    </dgm:pt>
    <dgm:pt modelId="{F7D38A7E-2519-4E4B-8EE9-2401A649B8F8}" type="sibTrans" cxnId="{C3E1B157-7442-4C30-9AAA-5B22F7388EFE}">
      <dgm:prSet/>
      <dgm:spPr/>
      <dgm:t>
        <a:bodyPr/>
        <a:lstStyle/>
        <a:p>
          <a:endParaRPr lang="ru-RU"/>
        </a:p>
      </dgm:t>
    </dgm:pt>
    <dgm:pt modelId="{F199923E-71E1-4E00-BA57-777CBFE344C5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Формы образовательной деятельности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754FC50-1CC0-44E6-9986-EFB268A7FD46}" type="parTrans" cxnId="{C10F3228-EE8B-4508-8FEE-40F33963F750}">
      <dgm:prSet/>
      <dgm:spPr/>
      <dgm:t>
        <a:bodyPr/>
        <a:lstStyle/>
        <a:p>
          <a:endParaRPr lang="ru-RU"/>
        </a:p>
      </dgm:t>
    </dgm:pt>
    <dgm:pt modelId="{0E4D4746-35B8-4C83-BE31-A57E341567A1}" type="sibTrans" cxnId="{C10F3228-EE8B-4508-8FEE-40F33963F750}">
      <dgm:prSet/>
      <dgm:spPr/>
      <dgm:t>
        <a:bodyPr/>
        <a:lstStyle/>
        <a:p>
          <a:endParaRPr lang="ru-RU"/>
        </a:p>
      </dgm:t>
    </dgm:pt>
    <dgm:pt modelId="{4B6F957F-C649-4832-9AC3-54B7E2EF8E21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Образовательные области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7620E2EF-CA62-4AA8-A8F1-72812ACD0670}" type="parTrans" cxnId="{F6EB0F73-AFF9-41BC-9E6D-2121BE0BFF2A}">
      <dgm:prSet/>
      <dgm:spPr/>
      <dgm:t>
        <a:bodyPr/>
        <a:lstStyle/>
        <a:p>
          <a:endParaRPr lang="ru-RU"/>
        </a:p>
      </dgm:t>
    </dgm:pt>
    <dgm:pt modelId="{781A4D6C-8825-454E-ACAB-C9DC6A1F4EBF}" type="sibTrans" cxnId="{F6EB0F73-AFF9-41BC-9E6D-2121BE0BFF2A}">
      <dgm:prSet/>
      <dgm:spPr/>
      <dgm:t>
        <a:bodyPr/>
        <a:lstStyle/>
        <a:p>
          <a:endParaRPr lang="ru-RU"/>
        </a:p>
      </dgm:t>
    </dgm:pt>
    <dgm:pt modelId="{D84DDC03-76F8-4888-B127-FADF1B3BE1BF}" type="pres">
      <dgm:prSet presAssocID="{66DF2958-5420-4FB1-BBED-A53E23ED938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A936A6-C6C4-4BA9-94EB-D910F3EE7680}" type="pres">
      <dgm:prSet presAssocID="{4AD35A93-22BF-405C-A57E-0323D4E254E3}" presName="centerShape" presStyleLbl="node0" presStyleIdx="0" presStyleCnt="1" custScaleX="127686" custLinFactNeighborX="3401" custLinFactNeighborY="-783"/>
      <dgm:spPr/>
      <dgm:t>
        <a:bodyPr/>
        <a:lstStyle/>
        <a:p>
          <a:endParaRPr lang="ru-RU"/>
        </a:p>
      </dgm:t>
    </dgm:pt>
    <dgm:pt modelId="{D613FD52-6580-48F7-A72E-131F7BEF1ADD}" type="pres">
      <dgm:prSet presAssocID="{1B972554-7EB2-4BEF-90D9-9C64D8C202FA}" presName="Name9" presStyleLbl="parChTrans1D2" presStyleIdx="0" presStyleCnt="4"/>
      <dgm:spPr/>
      <dgm:t>
        <a:bodyPr/>
        <a:lstStyle/>
        <a:p>
          <a:endParaRPr lang="ru-RU"/>
        </a:p>
      </dgm:t>
    </dgm:pt>
    <dgm:pt modelId="{039ADC8C-6B18-443C-9FE4-82FAB3AAE157}" type="pres">
      <dgm:prSet presAssocID="{1B972554-7EB2-4BEF-90D9-9C64D8C202FA}" presName="connTx" presStyleLbl="parChTrans1D2" presStyleIdx="0" presStyleCnt="4"/>
      <dgm:spPr/>
      <dgm:t>
        <a:bodyPr/>
        <a:lstStyle/>
        <a:p>
          <a:endParaRPr lang="ru-RU"/>
        </a:p>
      </dgm:t>
    </dgm:pt>
    <dgm:pt modelId="{71FB69F6-D9AA-47E8-A331-69499C7EFD2D}" type="pres">
      <dgm:prSet presAssocID="{2B4D6C73-DE1F-41D9-9982-133786689824}" presName="node" presStyleLbl="node1" presStyleIdx="0" presStyleCnt="4" custScaleX="159205" custRadScaleRad="100343" custRadScaleInc="6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26760C-48C3-4ACE-9135-586C62E30A5C}" type="pres">
      <dgm:prSet presAssocID="{C73BC7ED-2479-4CFF-B528-9EA2B2BD1B81}" presName="Name9" presStyleLbl="parChTrans1D2" presStyleIdx="1" presStyleCnt="4"/>
      <dgm:spPr/>
      <dgm:t>
        <a:bodyPr/>
        <a:lstStyle/>
        <a:p>
          <a:endParaRPr lang="ru-RU"/>
        </a:p>
      </dgm:t>
    </dgm:pt>
    <dgm:pt modelId="{783F2329-854B-4239-BBB1-5EC6DE91A694}" type="pres">
      <dgm:prSet presAssocID="{C73BC7ED-2479-4CFF-B528-9EA2B2BD1B81}" presName="connTx" presStyleLbl="parChTrans1D2" presStyleIdx="1" presStyleCnt="4"/>
      <dgm:spPr/>
      <dgm:t>
        <a:bodyPr/>
        <a:lstStyle/>
        <a:p>
          <a:endParaRPr lang="ru-RU"/>
        </a:p>
      </dgm:t>
    </dgm:pt>
    <dgm:pt modelId="{61ECC43D-7B99-443C-BEF4-1D6684CA0112}" type="pres">
      <dgm:prSet presAssocID="{8A7DEADE-2C1C-42EC-B8BF-4753EE92F608}" presName="node" presStyleLbl="node1" presStyleIdx="1" presStyleCnt="4" custScaleX="158117" custRadScaleRad="130839" custRadScaleInc="-4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499F2D-4781-4FB3-87BF-670BA457E8E8}" type="pres">
      <dgm:prSet presAssocID="{9754FC50-1CC0-44E6-9986-EFB268A7FD46}" presName="Name9" presStyleLbl="parChTrans1D2" presStyleIdx="2" presStyleCnt="4"/>
      <dgm:spPr/>
      <dgm:t>
        <a:bodyPr/>
        <a:lstStyle/>
        <a:p>
          <a:endParaRPr lang="ru-RU"/>
        </a:p>
      </dgm:t>
    </dgm:pt>
    <dgm:pt modelId="{7C392649-5D94-428E-BDAA-41E730052FB3}" type="pres">
      <dgm:prSet presAssocID="{9754FC50-1CC0-44E6-9986-EFB268A7FD46}" presName="connTx" presStyleLbl="parChTrans1D2" presStyleIdx="2" presStyleCnt="4"/>
      <dgm:spPr/>
      <dgm:t>
        <a:bodyPr/>
        <a:lstStyle/>
        <a:p>
          <a:endParaRPr lang="ru-RU"/>
        </a:p>
      </dgm:t>
    </dgm:pt>
    <dgm:pt modelId="{B03C8721-78E8-4356-AA93-E56AEA1D65A1}" type="pres">
      <dgm:prSet presAssocID="{F199923E-71E1-4E00-BA57-777CBFE344C5}" presName="node" presStyleLbl="node1" presStyleIdx="2" presStyleCnt="4" custScaleX="165342" custRadScaleRad="100562" custRadScaleInc="-54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EBB27-AF6A-4CD5-A976-93C2D9A22CFB}" type="pres">
      <dgm:prSet presAssocID="{7620E2EF-CA62-4AA8-A8F1-72812ACD0670}" presName="Name9" presStyleLbl="parChTrans1D2" presStyleIdx="3" presStyleCnt="4"/>
      <dgm:spPr/>
      <dgm:t>
        <a:bodyPr/>
        <a:lstStyle/>
        <a:p>
          <a:endParaRPr lang="ru-RU"/>
        </a:p>
      </dgm:t>
    </dgm:pt>
    <dgm:pt modelId="{C8475D27-1766-47F7-90D0-83901A6130AA}" type="pres">
      <dgm:prSet presAssocID="{7620E2EF-CA62-4AA8-A8F1-72812ACD0670}" presName="connTx" presStyleLbl="parChTrans1D2" presStyleIdx="3" presStyleCnt="4"/>
      <dgm:spPr/>
      <dgm:t>
        <a:bodyPr/>
        <a:lstStyle/>
        <a:p>
          <a:endParaRPr lang="ru-RU"/>
        </a:p>
      </dgm:t>
    </dgm:pt>
    <dgm:pt modelId="{9638FE3E-7A4D-42EC-97C2-FE9AA03EE3A1}" type="pres">
      <dgm:prSet presAssocID="{4B6F957F-C649-4832-9AC3-54B7E2EF8E21}" presName="node" presStyleLbl="node1" presStyleIdx="3" presStyleCnt="4" custScaleX="183529" custRadScaleRad="124059" custRadScaleInc="1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EB0F73-AFF9-41BC-9E6D-2121BE0BFF2A}" srcId="{4AD35A93-22BF-405C-A57E-0323D4E254E3}" destId="{4B6F957F-C649-4832-9AC3-54B7E2EF8E21}" srcOrd="3" destOrd="0" parTransId="{7620E2EF-CA62-4AA8-A8F1-72812ACD0670}" sibTransId="{781A4D6C-8825-454E-ACAB-C9DC6A1F4EBF}"/>
    <dgm:cxn modelId="{C10F3228-EE8B-4508-8FEE-40F33963F750}" srcId="{4AD35A93-22BF-405C-A57E-0323D4E254E3}" destId="{F199923E-71E1-4E00-BA57-777CBFE344C5}" srcOrd="2" destOrd="0" parTransId="{9754FC50-1CC0-44E6-9986-EFB268A7FD46}" sibTransId="{0E4D4746-35B8-4C83-BE31-A57E341567A1}"/>
    <dgm:cxn modelId="{0DB7B09E-2559-4C7C-8D26-A39207FEBAAB}" type="presOf" srcId="{C73BC7ED-2479-4CFF-B528-9EA2B2BD1B81}" destId="{6426760C-48C3-4ACE-9135-586C62E30A5C}" srcOrd="0" destOrd="0" presId="urn:microsoft.com/office/officeart/2005/8/layout/radial1"/>
    <dgm:cxn modelId="{C9C1C16E-28EC-4914-BEAD-F466EC1344E5}" type="presOf" srcId="{F199923E-71E1-4E00-BA57-777CBFE344C5}" destId="{B03C8721-78E8-4356-AA93-E56AEA1D65A1}" srcOrd="0" destOrd="0" presId="urn:microsoft.com/office/officeart/2005/8/layout/radial1"/>
    <dgm:cxn modelId="{21D65B72-35A1-44FB-8F80-E18698D30D01}" type="presOf" srcId="{4AD35A93-22BF-405C-A57E-0323D4E254E3}" destId="{FDA936A6-C6C4-4BA9-94EB-D910F3EE7680}" srcOrd="0" destOrd="0" presId="urn:microsoft.com/office/officeart/2005/8/layout/radial1"/>
    <dgm:cxn modelId="{7C71E873-D909-47AC-9FF4-307DE37B2C13}" type="presOf" srcId="{7620E2EF-CA62-4AA8-A8F1-72812ACD0670}" destId="{C8475D27-1766-47F7-90D0-83901A6130AA}" srcOrd="1" destOrd="0" presId="urn:microsoft.com/office/officeart/2005/8/layout/radial1"/>
    <dgm:cxn modelId="{22C3DD7A-78E4-4ECB-A771-D3F201CA2A01}" type="presOf" srcId="{1B972554-7EB2-4BEF-90D9-9C64D8C202FA}" destId="{D613FD52-6580-48F7-A72E-131F7BEF1ADD}" srcOrd="0" destOrd="0" presId="urn:microsoft.com/office/officeart/2005/8/layout/radial1"/>
    <dgm:cxn modelId="{82DDBBCA-D9C0-4A08-8AC2-35B06801E2C8}" srcId="{66DF2958-5420-4FB1-BBED-A53E23ED938E}" destId="{4AD35A93-22BF-405C-A57E-0323D4E254E3}" srcOrd="0" destOrd="0" parTransId="{7D9C5B72-BE40-41C9-BA16-C0ADAFA85A0E}" sibTransId="{5A23AF0C-4794-490F-AE59-FB23DFEA48D0}"/>
    <dgm:cxn modelId="{322D1697-E69E-4302-AE91-8490CA69CFBB}" type="presOf" srcId="{2B4D6C73-DE1F-41D9-9982-133786689824}" destId="{71FB69F6-D9AA-47E8-A331-69499C7EFD2D}" srcOrd="0" destOrd="0" presId="urn:microsoft.com/office/officeart/2005/8/layout/radial1"/>
    <dgm:cxn modelId="{93DFD72D-B97E-4CD9-AE7F-2E9E1D06CBB9}" type="presOf" srcId="{8A7DEADE-2C1C-42EC-B8BF-4753EE92F608}" destId="{61ECC43D-7B99-443C-BEF4-1D6684CA0112}" srcOrd="0" destOrd="0" presId="urn:microsoft.com/office/officeart/2005/8/layout/radial1"/>
    <dgm:cxn modelId="{C3E1B157-7442-4C30-9AAA-5B22F7388EFE}" srcId="{4AD35A93-22BF-405C-A57E-0323D4E254E3}" destId="{8A7DEADE-2C1C-42EC-B8BF-4753EE92F608}" srcOrd="1" destOrd="0" parTransId="{C73BC7ED-2479-4CFF-B528-9EA2B2BD1B81}" sibTransId="{F7D38A7E-2519-4E4B-8EE9-2401A649B8F8}"/>
    <dgm:cxn modelId="{C6BC4EBE-F563-490D-B20D-BEE6D8322113}" type="presOf" srcId="{4B6F957F-C649-4832-9AC3-54B7E2EF8E21}" destId="{9638FE3E-7A4D-42EC-97C2-FE9AA03EE3A1}" srcOrd="0" destOrd="0" presId="urn:microsoft.com/office/officeart/2005/8/layout/radial1"/>
    <dgm:cxn modelId="{A0830FF6-DCC4-4801-967C-2CEE02D81450}" type="presOf" srcId="{9754FC50-1CC0-44E6-9986-EFB268A7FD46}" destId="{7C392649-5D94-428E-BDAA-41E730052FB3}" srcOrd="1" destOrd="0" presId="urn:microsoft.com/office/officeart/2005/8/layout/radial1"/>
    <dgm:cxn modelId="{E3AB1578-F2DF-4761-A802-A6DD5C0E1440}" type="presOf" srcId="{66DF2958-5420-4FB1-BBED-A53E23ED938E}" destId="{D84DDC03-76F8-4888-B127-FADF1B3BE1BF}" srcOrd="0" destOrd="0" presId="urn:microsoft.com/office/officeart/2005/8/layout/radial1"/>
    <dgm:cxn modelId="{F5FDE029-D916-405B-9291-00501FA8DCBB}" type="presOf" srcId="{1B972554-7EB2-4BEF-90D9-9C64D8C202FA}" destId="{039ADC8C-6B18-443C-9FE4-82FAB3AAE157}" srcOrd="1" destOrd="0" presId="urn:microsoft.com/office/officeart/2005/8/layout/radial1"/>
    <dgm:cxn modelId="{3D370785-6631-4F53-929D-9C8D1C009BA0}" srcId="{4AD35A93-22BF-405C-A57E-0323D4E254E3}" destId="{2B4D6C73-DE1F-41D9-9982-133786689824}" srcOrd="0" destOrd="0" parTransId="{1B972554-7EB2-4BEF-90D9-9C64D8C202FA}" sibTransId="{74639E59-4DDF-4BF4-B435-BF5AFB022056}"/>
    <dgm:cxn modelId="{66A69F1C-7DCA-44AB-85FC-0633C4C8FA78}" type="presOf" srcId="{C73BC7ED-2479-4CFF-B528-9EA2B2BD1B81}" destId="{783F2329-854B-4239-BBB1-5EC6DE91A694}" srcOrd="1" destOrd="0" presId="urn:microsoft.com/office/officeart/2005/8/layout/radial1"/>
    <dgm:cxn modelId="{590C604C-F60C-412D-AEE0-E468A9553BA3}" type="presOf" srcId="{7620E2EF-CA62-4AA8-A8F1-72812ACD0670}" destId="{4E3EBB27-AF6A-4CD5-A976-93C2D9A22CFB}" srcOrd="0" destOrd="0" presId="urn:microsoft.com/office/officeart/2005/8/layout/radial1"/>
    <dgm:cxn modelId="{9EFB4B68-4D79-4062-9F4B-9AB4911BDA3B}" type="presOf" srcId="{9754FC50-1CC0-44E6-9986-EFB268A7FD46}" destId="{5C499F2D-4781-4FB3-87BF-670BA457E8E8}" srcOrd="0" destOrd="0" presId="urn:microsoft.com/office/officeart/2005/8/layout/radial1"/>
    <dgm:cxn modelId="{EA556475-7986-45DF-B867-120B348BAC01}" type="presParOf" srcId="{D84DDC03-76F8-4888-B127-FADF1B3BE1BF}" destId="{FDA936A6-C6C4-4BA9-94EB-D910F3EE7680}" srcOrd="0" destOrd="0" presId="urn:microsoft.com/office/officeart/2005/8/layout/radial1"/>
    <dgm:cxn modelId="{C9FC6CEC-3CD8-4C14-BF18-DD2A0712C97A}" type="presParOf" srcId="{D84DDC03-76F8-4888-B127-FADF1B3BE1BF}" destId="{D613FD52-6580-48F7-A72E-131F7BEF1ADD}" srcOrd="1" destOrd="0" presId="urn:microsoft.com/office/officeart/2005/8/layout/radial1"/>
    <dgm:cxn modelId="{FCD7EF69-8E69-434C-A344-20CB013B14C5}" type="presParOf" srcId="{D613FD52-6580-48F7-A72E-131F7BEF1ADD}" destId="{039ADC8C-6B18-443C-9FE4-82FAB3AAE157}" srcOrd="0" destOrd="0" presId="urn:microsoft.com/office/officeart/2005/8/layout/radial1"/>
    <dgm:cxn modelId="{42E0E825-3F86-4704-AD76-C6A713841580}" type="presParOf" srcId="{D84DDC03-76F8-4888-B127-FADF1B3BE1BF}" destId="{71FB69F6-D9AA-47E8-A331-69499C7EFD2D}" srcOrd="2" destOrd="0" presId="urn:microsoft.com/office/officeart/2005/8/layout/radial1"/>
    <dgm:cxn modelId="{662DABE5-E749-4D8C-A63D-5DC8DD4903AE}" type="presParOf" srcId="{D84DDC03-76F8-4888-B127-FADF1B3BE1BF}" destId="{6426760C-48C3-4ACE-9135-586C62E30A5C}" srcOrd="3" destOrd="0" presId="urn:microsoft.com/office/officeart/2005/8/layout/radial1"/>
    <dgm:cxn modelId="{AE3A11C5-AF4A-4C65-9DD6-9486DC86EF2E}" type="presParOf" srcId="{6426760C-48C3-4ACE-9135-586C62E30A5C}" destId="{783F2329-854B-4239-BBB1-5EC6DE91A694}" srcOrd="0" destOrd="0" presId="urn:microsoft.com/office/officeart/2005/8/layout/radial1"/>
    <dgm:cxn modelId="{BBFCFDC5-7322-450B-8568-E3C7F82EE4DB}" type="presParOf" srcId="{D84DDC03-76F8-4888-B127-FADF1B3BE1BF}" destId="{61ECC43D-7B99-443C-BEF4-1D6684CA0112}" srcOrd="4" destOrd="0" presId="urn:microsoft.com/office/officeart/2005/8/layout/radial1"/>
    <dgm:cxn modelId="{2C82431E-853B-4C3A-BBB0-E4B16EC5C958}" type="presParOf" srcId="{D84DDC03-76F8-4888-B127-FADF1B3BE1BF}" destId="{5C499F2D-4781-4FB3-87BF-670BA457E8E8}" srcOrd="5" destOrd="0" presId="urn:microsoft.com/office/officeart/2005/8/layout/radial1"/>
    <dgm:cxn modelId="{9009398D-3EA4-441B-95E8-9F0533492876}" type="presParOf" srcId="{5C499F2D-4781-4FB3-87BF-670BA457E8E8}" destId="{7C392649-5D94-428E-BDAA-41E730052FB3}" srcOrd="0" destOrd="0" presId="urn:microsoft.com/office/officeart/2005/8/layout/radial1"/>
    <dgm:cxn modelId="{8C629A6E-D141-46AD-BAAE-7552B5926EB2}" type="presParOf" srcId="{D84DDC03-76F8-4888-B127-FADF1B3BE1BF}" destId="{B03C8721-78E8-4356-AA93-E56AEA1D65A1}" srcOrd="6" destOrd="0" presId="urn:microsoft.com/office/officeart/2005/8/layout/radial1"/>
    <dgm:cxn modelId="{E993F019-165C-4221-9C55-07454228332E}" type="presParOf" srcId="{D84DDC03-76F8-4888-B127-FADF1B3BE1BF}" destId="{4E3EBB27-AF6A-4CD5-A976-93C2D9A22CFB}" srcOrd="7" destOrd="0" presId="urn:microsoft.com/office/officeart/2005/8/layout/radial1"/>
    <dgm:cxn modelId="{9D3E437C-5F46-4BD3-878F-DE360CC0EB07}" type="presParOf" srcId="{4E3EBB27-AF6A-4CD5-A976-93C2D9A22CFB}" destId="{C8475D27-1766-47F7-90D0-83901A6130AA}" srcOrd="0" destOrd="0" presId="urn:microsoft.com/office/officeart/2005/8/layout/radial1"/>
    <dgm:cxn modelId="{2DFA84DC-E1CB-4ED5-96EF-8A1AADEF15F2}" type="presParOf" srcId="{D84DDC03-76F8-4888-B127-FADF1B3BE1BF}" destId="{9638FE3E-7A4D-42EC-97C2-FE9AA03EE3A1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936A6-C6C4-4BA9-94EB-D910F3EE7680}">
      <dsp:nvSpPr>
        <dsp:cNvPr id="0" name=""/>
        <dsp:cNvSpPr/>
      </dsp:nvSpPr>
      <dsp:spPr>
        <a:xfrm>
          <a:off x="3328983" y="2071686"/>
          <a:ext cx="2062614" cy="161538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Интеграция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31046" y="2308253"/>
        <a:ext cx="1458488" cy="1142246"/>
      </dsp:txXfrm>
    </dsp:sp>
    <dsp:sp modelId="{D613FD52-6580-48F7-A72E-131F7BEF1ADD}">
      <dsp:nvSpPr>
        <dsp:cNvPr id="0" name=""/>
        <dsp:cNvSpPr/>
      </dsp:nvSpPr>
      <dsp:spPr>
        <a:xfrm rot="16148279">
          <a:off x="4116480" y="1825877"/>
          <a:ext cx="456450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456450" y="17666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333294" y="1832132"/>
        <a:ext cx="22822" cy="22822"/>
      </dsp:txXfrm>
    </dsp:sp>
    <dsp:sp modelId="{71FB69F6-D9AA-47E8-A331-69499C7EFD2D}">
      <dsp:nvSpPr>
        <dsp:cNvPr id="0" name=""/>
        <dsp:cNvSpPr/>
      </dsp:nvSpPr>
      <dsp:spPr>
        <a:xfrm>
          <a:off x="3043237" y="0"/>
          <a:ext cx="2571766" cy="161538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Основные направления</a:t>
          </a:r>
          <a:endParaRPr lang="ru-RU" sz="2000" kern="1200" dirty="0"/>
        </a:p>
      </dsp:txBody>
      <dsp:txXfrm>
        <a:off x="3419863" y="236567"/>
        <a:ext cx="1818514" cy="1142246"/>
      </dsp:txXfrm>
    </dsp:sp>
    <dsp:sp modelId="{6426760C-48C3-4ACE-9135-586C62E30A5C}">
      <dsp:nvSpPr>
        <dsp:cNvPr id="0" name=""/>
        <dsp:cNvSpPr/>
      </dsp:nvSpPr>
      <dsp:spPr>
        <a:xfrm rot="21505283">
          <a:off x="5390906" y="2829370"/>
          <a:ext cx="285767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285767" y="17666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26646" y="2839892"/>
        <a:ext cx="14288" cy="14288"/>
      </dsp:txXfrm>
    </dsp:sp>
    <dsp:sp modelId="{61ECC43D-7B99-443C-BEF4-1D6684CA0112}">
      <dsp:nvSpPr>
        <dsp:cNvPr id="0" name=""/>
        <dsp:cNvSpPr/>
      </dsp:nvSpPr>
      <dsp:spPr>
        <a:xfrm>
          <a:off x="5675408" y="2000247"/>
          <a:ext cx="2554191" cy="161538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Виды деятельности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49461" y="2236814"/>
        <a:ext cx="1806085" cy="1142246"/>
      </dsp:txXfrm>
    </dsp:sp>
    <dsp:sp modelId="{5C499F2D-4781-4FB3-87BF-670BA457E8E8}">
      <dsp:nvSpPr>
        <dsp:cNvPr id="0" name=""/>
        <dsp:cNvSpPr/>
      </dsp:nvSpPr>
      <dsp:spPr>
        <a:xfrm rot="5485301">
          <a:off x="4072521" y="3930415"/>
          <a:ext cx="52249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522493" y="17666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320705" y="3935018"/>
        <a:ext cx="26124" cy="26124"/>
      </dsp:txXfrm>
    </dsp:sp>
    <dsp:sp modelId="{B03C8721-78E8-4356-AA93-E56AEA1D65A1}">
      <dsp:nvSpPr>
        <dsp:cNvPr id="0" name=""/>
        <dsp:cNvSpPr/>
      </dsp:nvSpPr>
      <dsp:spPr>
        <a:xfrm>
          <a:off x="2971792" y="4209156"/>
          <a:ext cx="2670902" cy="161538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Формы образовательной деятельности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62937" y="4445723"/>
        <a:ext cx="1888612" cy="1142246"/>
      </dsp:txXfrm>
    </dsp:sp>
    <dsp:sp modelId="{4E3EBB27-AF6A-4CD5-A976-93C2D9A22CFB}">
      <dsp:nvSpPr>
        <dsp:cNvPr id="0" name=""/>
        <dsp:cNvSpPr/>
      </dsp:nvSpPr>
      <dsp:spPr>
        <a:xfrm rot="10799993">
          <a:off x="3094298" y="2861713"/>
          <a:ext cx="234685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234685" y="17666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205773" y="2873511"/>
        <a:ext cx="11734" cy="11734"/>
      </dsp:txXfrm>
    </dsp:sp>
    <dsp:sp modelId="{9638FE3E-7A4D-42EC-97C2-FE9AA03EE3A1}">
      <dsp:nvSpPr>
        <dsp:cNvPr id="0" name=""/>
        <dsp:cNvSpPr/>
      </dsp:nvSpPr>
      <dsp:spPr>
        <a:xfrm>
          <a:off x="129606" y="2071691"/>
          <a:ext cx="2964691" cy="161538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Образовательные области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3775" y="2308258"/>
        <a:ext cx="2096353" cy="1142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56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37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595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907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7313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223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459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85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00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9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12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62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7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19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05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3C3E2-7656-4DBA-B2AE-971E98699242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759A3E-2C27-451C-9C84-D9E36676D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06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25014/" TargetMode="External"/><Relationship Id="rId2" Type="http://schemas.openxmlformats.org/officeDocument/2006/relationships/hyperlink" Target="http://www.consultant.ru/document/cons_doc_LAW_152697/#p34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078173"/>
            <a:ext cx="7766936" cy="2972663"/>
          </a:xfrm>
        </p:spPr>
        <p:txBody>
          <a:bodyPr/>
          <a:lstStyle/>
          <a:p>
            <a:r>
              <a:rPr lang="ru-RU" sz="4400" b="1" dirty="0" smtClean="0"/>
              <a:t>Основная общеобразовательная программа дошкольного образования ДОУ в соответствии с ФГОС ДО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514857"/>
            <a:ext cx="7766936" cy="158569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Подготовили: заведующая МДОУ детский сад «Теремок», 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заведующая МДОУ детский сад «Ручеёк»</a:t>
            </a:r>
          </a:p>
          <a:p>
            <a:pPr algn="ctr"/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Тулунский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район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Иркутской области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2015 г.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6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9934" y="239805"/>
            <a:ext cx="7765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Содержательный раздел  образовательной программы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6035" y="1070802"/>
            <a:ext cx="876186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2.11.2. «В содержательном разделе Программы должны быть представлены:</a:t>
            </a:r>
          </a:p>
          <a:p>
            <a:pPr marL="447675" indent="-366713">
              <a:buNone/>
            </a:pPr>
            <a:r>
              <a:rPr lang="ru-RU" dirty="0" smtClean="0">
                <a:solidFill>
                  <a:srgbClr val="0070C0"/>
                </a:solidFill>
              </a:rPr>
              <a:t>а) особенности образовательной деятельности разных видов и культурных практик;</a:t>
            </a:r>
          </a:p>
          <a:p>
            <a:pPr marL="447675" indent="-366713">
              <a:buNone/>
            </a:pPr>
            <a:r>
              <a:rPr lang="ru-RU" dirty="0" smtClean="0">
                <a:solidFill>
                  <a:srgbClr val="0070C0"/>
                </a:solidFill>
              </a:rPr>
              <a:t>б) способы и направления поддержки детской инициативы;</a:t>
            </a:r>
          </a:p>
          <a:p>
            <a:pPr marL="447675" indent="-366713">
              <a:buNone/>
            </a:pPr>
            <a:r>
              <a:rPr lang="ru-RU" dirty="0" smtClean="0">
                <a:solidFill>
                  <a:srgbClr val="0070C0"/>
                </a:solidFill>
              </a:rPr>
              <a:t>в) особенности взаимодействия педагогического коллектива с семьями воспитанников;</a:t>
            </a:r>
          </a:p>
          <a:p>
            <a:pPr marL="447675" indent="-366713">
              <a:buNone/>
            </a:pPr>
            <a:r>
              <a:rPr lang="ru-RU" dirty="0" smtClean="0">
                <a:solidFill>
                  <a:srgbClr val="0070C0"/>
                </a:solidFill>
              </a:rPr>
              <a:t>г) иные характеристики содержания Программы, наиболее существенные с точки зрения авторов Программы»</a:t>
            </a:r>
          </a:p>
          <a:p>
            <a:pPr marL="447675" indent="-366713">
              <a:buNone/>
            </a:pPr>
            <a:r>
              <a:rPr lang="ru-RU" dirty="0">
                <a:solidFill>
                  <a:srgbClr val="0070C0"/>
                </a:solidFill>
              </a:rPr>
              <a:t>	</a:t>
            </a:r>
            <a:r>
              <a:rPr lang="ru-RU" dirty="0" smtClean="0">
                <a:solidFill>
                  <a:srgbClr val="0070C0"/>
                </a:solidFill>
              </a:rPr>
              <a:t>Часть Программы, формируемая участниками образовательных отношений, должна учитывать образовательные потребности, интересы и мотивы детей, членов их семей и педагогов, может быть ориентирована на:</a:t>
            </a:r>
          </a:p>
          <a:p>
            <a:pPr marL="447675" indent="-366713">
              <a:buFontTx/>
              <a:buChar char="-"/>
            </a:pPr>
            <a:r>
              <a:rPr lang="ru-RU" dirty="0" smtClean="0">
                <a:solidFill>
                  <a:srgbClr val="0070C0"/>
                </a:solidFill>
              </a:rPr>
              <a:t>Специфику национальных, социокультурных и иных условий, в которых осуществляется образовательная деятельность;</a:t>
            </a:r>
          </a:p>
          <a:p>
            <a:pPr marL="447675" indent="-366713">
              <a:buFontTx/>
              <a:buChar char="-"/>
            </a:pPr>
            <a:r>
              <a:rPr lang="ru-RU" dirty="0" smtClean="0">
                <a:solidFill>
                  <a:srgbClr val="0070C0"/>
                </a:solidFill>
              </a:rPr>
              <a:t>Выбор парциальных образовательных программ и форм 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коллектива;</a:t>
            </a:r>
          </a:p>
          <a:p>
            <a:pPr marL="447675" indent="-366713">
              <a:buFontTx/>
              <a:buChar char="-"/>
            </a:pPr>
            <a:r>
              <a:rPr lang="ru-RU" dirty="0" smtClean="0">
                <a:solidFill>
                  <a:srgbClr val="0070C0"/>
                </a:solidFill>
              </a:rPr>
              <a:t>Сложившиеся традиции детского сада или группы.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36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376" y="1712754"/>
            <a:ext cx="874821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000" b="1" dirty="0" smtClean="0">
                <a:solidFill>
                  <a:srgbClr val="0070C0"/>
                </a:solidFill>
              </a:rPr>
              <a:t>В содержательный раздел включаются материалы, связанные с проектированием,  планированием  и организацией текущей образовательной деятельности по образовательным областям. Каждая образовательная область может быть представлена в таблицах (перечень программ, технологий, пособий, отбор форм, методов, приёмов, средств  организации, соответствующих поставленным задачам и выбранным содержанием). </a:t>
            </a:r>
          </a:p>
          <a:p>
            <a:pPr indent="361950" algn="just"/>
            <a:r>
              <a:rPr lang="ru-RU" sz="2000" b="1" dirty="0" smtClean="0">
                <a:solidFill>
                  <a:srgbClr val="0070C0"/>
                </a:solidFill>
              </a:rPr>
              <a:t>Этот раздел  специфичен даже для каждой возрастной группы,  поэтому формы образовательной деятельности могут быть включены в перспективный план по каждой  образовательной  области по возрастным группам и отражать образовательную деятельность, осуществляемую в процессе организации  различных видов детской деятельности.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6603" y="239805"/>
            <a:ext cx="84889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Содержательный раздел  образовательной программы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10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3097" y="432895"/>
            <a:ext cx="6849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образовательного </a:t>
            </a:r>
            <a:r>
              <a:rPr lang="ru-RU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3899" y="1337185"/>
            <a:ext cx="93077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>
              <a:buFont typeface="Wingdings 2" panose="05020102010507070707" pitchFamily="18" charset="2"/>
              <a:buNone/>
            </a:pP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Задача заведующей (старшего воспитателя)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создать усовершенствованную модель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, которая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войдёт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базовую часть образовательной программы ДОУ. </a:t>
            </a:r>
            <a:endPara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 indent="-87313">
              <a:buFont typeface="Wingdings 2" panose="05020102010507070707" pitchFamily="18" charset="2"/>
              <a:buNone/>
            </a:pP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Такая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многогранная модель станет индивидуальной для каждого конкретного  дошкольного учреждения.</a:t>
            </a:r>
          </a:p>
        </p:txBody>
      </p:sp>
    </p:spTree>
    <p:extLst>
      <p:ext uri="{BB962C8B-B14F-4D97-AF65-F5344CB8AC3E}">
        <p14:creationId xmlns:p14="http://schemas.microsoft.com/office/powerpoint/2010/main" val="227709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457200" y="500063"/>
          <a:ext cx="8229600" cy="582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58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3677" y="323713"/>
            <a:ext cx="6495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Формы образовательной деятельности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0377" y="846933"/>
            <a:ext cx="908940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Игровая деятельность (примеры форм работы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Сюжетные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игры, игры с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правилами.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-10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-1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игровой ситуации (по режимным моментам,   используя произведения писателей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-10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10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1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речевым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сопровождением.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-1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Пальчиковые игры.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-1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Театрализованные игры.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Продуктивная детская деятельность: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-1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Мастерская по изготовлению продуктов детского творчества.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-1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проектов.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-1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Детский дизайн.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-1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Опытно – экспериментальная деятельность.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-1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Выставки, мини музеи.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7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1780" y="1243169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Двигательная детская деятельность</a:t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(примеры форм работы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Подвижные 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с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правилами.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Подвижные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дидактические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Игровые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упражнения.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- Игровые ситуации.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Соревнования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досуги.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Ритмика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аэробика,  детский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фитнес.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Спортивные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и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Аттракционы.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Спортивные праздники.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Гимнастика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(утренняя и пробуждения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Организация плавания.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5678" y="473839"/>
            <a:ext cx="74071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Формы образовательной деятельности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5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752" y="200884"/>
            <a:ext cx="927016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образовательной деятельности</a:t>
            </a:r>
            <a:endParaRPr lang="ru-RU" sz="30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96369" y="1038452"/>
            <a:ext cx="846054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Чтение детской художественной литературы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Чтение, обсуждение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Заучивание, рассказывание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Беседа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Театрализованная деятельность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Самостоятельная художественная речевая деятельность 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Викторина, КВН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Вопросы и ответы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Презентации книжки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Выставки в книжном уголке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Литературные праздники, досуги</a:t>
            </a:r>
          </a:p>
        </p:txBody>
      </p:sp>
    </p:spTree>
    <p:extLst>
      <p:ext uri="{BB962C8B-B14F-4D97-AF65-F5344CB8AC3E}">
        <p14:creationId xmlns:p14="http://schemas.microsoft.com/office/powerpoint/2010/main" val="240044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349" y="1060694"/>
            <a:ext cx="9196971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Познавательно-исследовательская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деятельность: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Наблюдение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экскурсия.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Решение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проблемных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ситуаций.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Экспериментирование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исследование.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Коллекционирование.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Моделирование.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Реализация проекта.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Интеллектуальные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игры (головоломки, викторины, задачи-шутки, ребусы, кроссворды, шарады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Конструирование.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Увлечения. 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6752" y="200884"/>
            <a:ext cx="927016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образовательной деятельности</a:t>
            </a:r>
            <a:endParaRPr lang="ru-RU" sz="3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6853" y="1611659"/>
            <a:ext cx="848890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Коммуникативная детская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деятельность: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Беседа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ситуативный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разговор.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Речевая ситуация.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Составление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и отгадывание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загадок.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Игры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и игровые ситуации (сюжетные, с правилами, театрализованные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Этюды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и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постановки.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Логоритмика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Трудовая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детская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деятельность.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Дежурство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поручения,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задания.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Самообслуживание.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- Совместные действия. 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865" y="651261"/>
            <a:ext cx="927016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образовательной деятельности</a:t>
            </a:r>
            <a:endParaRPr lang="ru-RU" sz="3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2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1319" y="2506648"/>
            <a:ext cx="9048466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2400" b="1" dirty="0" smtClean="0">
                <a:solidFill>
                  <a:srgbClr val="0070C0"/>
                </a:solidFill>
              </a:rPr>
              <a:t>КОРРЕКЦИОННАЯ РАБОТА (если есть дети с ОВЗ и специалисты)</a:t>
            </a:r>
          </a:p>
          <a:p>
            <a:pPr algn="just">
              <a:lnSpc>
                <a:spcPct val="90000"/>
              </a:lnSpc>
            </a:pPr>
            <a:r>
              <a:rPr lang="ru-RU" sz="2400" b="1" dirty="0" smtClean="0">
                <a:solidFill>
                  <a:srgbClr val="0070C0"/>
                </a:solidFill>
              </a:rPr>
              <a:t>1) обеспечение коррекции нарушений развития различных категорий детей с ОВЗ, оказание им квалифицированной помощи в освоении Программы;</a:t>
            </a:r>
          </a:p>
          <a:p>
            <a:pPr algn="just">
              <a:lnSpc>
                <a:spcPct val="90000"/>
              </a:lnSpc>
            </a:pPr>
            <a:r>
              <a:rPr lang="ru-RU" sz="2400" b="1" dirty="0" smtClean="0">
                <a:solidFill>
                  <a:srgbClr val="0070C0"/>
                </a:solidFill>
              </a:rPr>
              <a:t>2) освоение детьми с ОВЗ Программы, их разностороннее развитие с учётом возрастных и индивидуальных особенностей и особых образовательных потребностей, социальной адаптации.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1445" y="785716"/>
            <a:ext cx="84889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Содержательный раздел  образовательной программы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2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59558" y="374260"/>
            <a:ext cx="81340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Особенности р</a:t>
            </a:r>
            <a:r>
              <a:rPr lang="en-US" sz="2400" dirty="0" err="1" smtClean="0">
                <a:solidFill>
                  <a:srgbClr val="00B050"/>
                </a:solidFill>
              </a:rPr>
              <a:t>азработки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образовательной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программы</a:t>
            </a:r>
            <a:r>
              <a:rPr lang="en-US" sz="2400" dirty="0" smtClean="0">
                <a:solidFill>
                  <a:srgbClr val="00B050"/>
                </a:solidFill>
              </a:rPr>
              <a:t> ДОО </a:t>
            </a:r>
            <a:endParaRPr lang="ru-RU" sz="2400" dirty="0" smtClean="0">
              <a:solidFill>
                <a:srgbClr val="00B050"/>
              </a:solidFill>
            </a:endParaRPr>
          </a:p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с </a:t>
            </a:r>
            <a:r>
              <a:rPr lang="en-US" sz="2400" dirty="0" err="1" smtClean="0">
                <a:solidFill>
                  <a:srgbClr val="00B050"/>
                </a:solidFill>
              </a:rPr>
              <a:t>уч</a:t>
            </a:r>
            <a:r>
              <a:rPr lang="ru-RU" sz="2400" dirty="0" smtClean="0">
                <a:solidFill>
                  <a:srgbClr val="00B050"/>
                </a:solidFill>
              </a:rPr>
              <a:t>ё</a:t>
            </a:r>
            <a:r>
              <a:rPr lang="en-US" sz="2400" dirty="0" err="1" smtClean="0">
                <a:solidFill>
                  <a:srgbClr val="00B050"/>
                </a:solidFill>
              </a:rPr>
              <a:t>том</a:t>
            </a:r>
            <a:r>
              <a:rPr lang="en-US" sz="2400" dirty="0" smtClean="0">
                <a:solidFill>
                  <a:srgbClr val="00B050"/>
                </a:solidFill>
              </a:rPr>
              <a:t> ФГОС ДО</a:t>
            </a:r>
            <a:r>
              <a:rPr lang="ru-RU" sz="2400" dirty="0" smtClean="0">
                <a:solidFill>
                  <a:srgbClr val="00B050"/>
                </a:solidFill>
              </a:rPr>
              <a:t/>
            </a:r>
            <a:br>
              <a:rPr lang="ru-RU" sz="2400" dirty="0" smtClean="0">
                <a:solidFill>
                  <a:srgbClr val="00B050"/>
                </a:solidFill>
              </a:rPr>
            </a:b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8364" y="1943920"/>
            <a:ext cx="93623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- Закон «Об образовании в Российской Федерации” от 29.12.2012 г. № 273-ФЗ является комплексным базовым документом, в котором сформулированы как общие положения, так и нормы, регулирующие отношения в отдельных подсистемах образования.</a:t>
            </a:r>
          </a:p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- Система образования выстраивается с учётом федеральных государственных образовательных  стандартов различного уровня. </a:t>
            </a:r>
          </a:p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- Образовательные программы определяют содержание образования. Они  самостоятельно разрабатываются,  утверждаются и реализуются организацией, осуществляющей образовательную деятельность».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6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445" y="212509"/>
            <a:ext cx="8270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Организационный  раздел  о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бразовательной программы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785" y="1215368"/>
            <a:ext cx="91849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         Третий организационный раздел в соответствии с ФГОС ДО должен содержать описание материально-технического обеспечения Программы, обеспеченности методическими материалами и средствами обучения и воспитания, включать распорядок и/или режим дня, а также особенности традиционных событий, праздников, мероприятий; особенности организации развивающей предметно-пространственной среды.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	Этот раздел  также  может состоять из обязательной части и части, формируемой участниками образовательного процесса. В случае, если обязательная часть Программы соответствует примерной программе, она оформляется в виде ссылки на соответствующую примерную программу. Обязательная часть должна быть представлена    развёрнуто в соответствии с пунктом 2.11 Стандарта, если она не соответствует одной из примерных программ.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4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307" y="1043506"/>
            <a:ext cx="93214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В этом разделе предлагаем выделить шесть подразделов и седьмой, если реализуется и коррекционная программа с детьми с ОВЗ и детьми-инвалидами.</a:t>
            </a:r>
            <a:endParaRPr lang="en-US" dirty="0" smtClean="0">
              <a:solidFill>
                <a:srgbClr val="0070C0"/>
              </a:solidFill>
            </a:endParaRPr>
          </a:p>
          <a:p>
            <a:pPr algn="just"/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ru-RU" b="1" dirty="0" smtClean="0">
                <a:solidFill>
                  <a:srgbClr val="0070C0"/>
                </a:solidFill>
              </a:rPr>
              <a:t>. Организация образовательного процесса и  организационно-педагогические условия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ru-RU" dirty="0" smtClean="0">
                <a:solidFill>
                  <a:srgbClr val="0070C0"/>
                </a:solidFill>
              </a:rPr>
              <a:t>режим работы организации,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годовая модель образовательного процесса, система закаливающих и физкультурно-оздоровительных мероприятий; двигательный режим, особенности взаимодействия педагогического коллектива с семьями воспитанников) .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Способы и направления поддержки детской инициативы (если в организации помимо основного организуется и </a:t>
            </a:r>
            <a:r>
              <a:rPr lang="ru-RU" u="sng" dirty="0" smtClean="0">
                <a:solidFill>
                  <a:srgbClr val="0070C0"/>
                </a:solidFill>
              </a:rPr>
              <a:t>дополнительное образование, например, включение внешних ресурсов социума, в котором находится организация</a:t>
            </a:r>
            <a:r>
              <a:rPr lang="ru-RU" dirty="0" smtClean="0">
                <a:solidFill>
                  <a:srgbClr val="0070C0"/>
                </a:solidFill>
              </a:rPr>
              <a:t>).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1445" y="212509"/>
            <a:ext cx="8270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Организационный  раздел  о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бразовательной программы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9307" y="3905828"/>
            <a:ext cx="9457899" cy="283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ru-RU" b="1" dirty="0" smtClean="0">
                <a:solidFill>
                  <a:srgbClr val="0070C0"/>
                </a:solidFill>
              </a:rPr>
              <a:t>2. М</a:t>
            </a:r>
            <a:r>
              <a:rPr lang="en-US" b="1" dirty="0" err="1" smtClean="0">
                <a:solidFill>
                  <a:srgbClr val="0070C0"/>
                </a:solidFill>
              </a:rPr>
              <a:t>атериально-техническо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обеспечени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Программы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solidFill>
                  <a:srgbClr val="0070C0"/>
                </a:solidFill>
              </a:rPr>
              <a:t>Описание, позволяющее обосновать необходимые изменения в имеющихся условиях в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соответствии с приоритетами основной образовательной программы при формировании </a:t>
            </a:r>
            <a:r>
              <a:rPr lang="ru-RU" dirty="0" err="1" smtClean="0">
                <a:solidFill>
                  <a:srgbClr val="0070C0"/>
                </a:solidFill>
              </a:rPr>
              <a:t>госзадания</a:t>
            </a:r>
            <a:r>
              <a:rPr lang="ru-RU" dirty="0" smtClean="0">
                <a:solidFill>
                  <a:srgbClr val="0070C0"/>
                </a:solidFill>
              </a:rPr>
              <a:t> (муниципального задания) Организации.     </a:t>
            </a:r>
          </a:p>
          <a:p>
            <a:pPr>
              <a:lnSpc>
                <a:spcPct val="110000"/>
              </a:lnSpc>
            </a:pPr>
            <a:r>
              <a:rPr lang="ru-RU" b="1" dirty="0" smtClean="0">
                <a:solidFill>
                  <a:srgbClr val="0070C0"/>
                </a:solidFill>
              </a:rPr>
              <a:t> 3. К</a:t>
            </a:r>
            <a:r>
              <a:rPr lang="en-US" b="1" dirty="0" err="1" smtClean="0">
                <a:solidFill>
                  <a:srgbClr val="0070C0"/>
                </a:solidFill>
              </a:rPr>
              <a:t>адровое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обеспечение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lnSpc>
                <a:spcPct val="110000"/>
              </a:lnSpc>
            </a:pPr>
            <a:r>
              <a:rPr lang="ru-RU" dirty="0" smtClean="0">
                <a:solidFill>
                  <a:srgbClr val="0070C0"/>
                </a:solidFill>
              </a:rPr>
              <a:t>Схемы, таблицы и материалы о кадровом обеспечении  образовательного процесса в ДОО. Важно обосновать необходимость введение дополнительных штатных единиц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соответствии с приоритетами основной образовательной программы при формировании </a:t>
            </a:r>
            <a:r>
              <a:rPr lang="ru-RU" dirty="0" err="1" smtClean="0">
                <a:solidFill>
                  <a:srgbClr val="0070C0"/>
                </a:solidFill>
              </a:rPr>
              <a:t>госзадания</a:t>
            </a:r>
            <a:r>
              <a:rPr lang="ru-RU" dirty="0" smtClean="0">
                <a:solidFill>
                  <a:srgbClr val="0070C0"/>
                </a:solidFill>
              </a:rPr>
              <a:t> (муниципального задания) Организации.     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5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6618" y="296418"/>
            <a:ext cx="62055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cs typeface="Arial" pitchFamily="34" charset="0"/>
              </a:rPr>
              <a:t>Образовательная программа  ДОО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2955" y="1028343"/>
            <a:ext cx="887104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70C0"/>
                </a:solidFill>
              </a:rPr>
              <a:t>Дополнительным разделом образовательной программы ДОО  является   текст её краткой презентации, которая должна быть ориентирована на родителей (законных представителей) детей и доступна для ознакомления например, размещена на сайте образовательной организации.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</a:rPr>
              <a:t>В краткой презентации Программы должны быть указаны:</a:t>
            </a:r>
          </a:p>
          <a:p>
            <a:pPr lvl="0" algn="just"/>
            <a:r>
              <a:rPr lang="ru-RU" sz="2000" b="1" dirty="0" smtClean="0">
                <a:solidFill>
                  <a:srgbClr val="0070C0"/>
                </a:solidFill>
              </a:rPr>
              <a:t>- возрастные и иные категории детей, на которых ориентирована Программа ДОО,  в том числе категории  детей с ограниченными  возможностями здоровья, если Программа предусматривает особенности её реализации для этой категории детей;</a:t>
            </a:r>
          </a:p>
          <a:p>
            <a:pPr lvl="0" algn="just"/>
            <a:r>
              <a:rPr lang="ru-RU" sz="2000" b="1" dirty="0" smtClean="0">
                <a:solidFill>
                  <a:srgbClr val="0070C0"/>
                </a:solidFill>
              </a:rPr>
              <a:t>- используемые Примерные образовательные программы;</a:t>
            </a:r>
          </a:p>
          <a:p>
            <a:pPr lvl="0" algn="just"/>
            <a:r>
              <a:rPr lang="ru-RU" sz="2000" b="1" dirty="0" smtClean="0">
                <a:solidFill>
                  <a:srgbClr val="0070C0"/>
                </a:solidFill>
              </a:rPr>
              <a:t>- характеристика взаимодействия  педагогического  коллектива  с  семьями детей.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1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45" y="1028343"/>
            <a:ext cx="977179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srgbClr val="0070C0"/>
                </a:solidFill>
              </a:rPr>
              <a:t>4. Обеспеченность методическими материалами и средствами обучения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Описание дополнительных средств обучения и методических материалов, позволяющих обосновать их необходимость в образовательном процессе, для учёта при формировании </a:t>
            </a:r>
            <a:r>
              <a:rPr lang="ru-RU" dirty="0" err="1" smtClean="0">
                <a:solidFill>
                  <a:srgbClr val="0070C0"/>
                </a:solidFill>
              </a:rPr>
              <a:t>госзадания</a:t>
            </a:r>
            <a:r>
              <a:rPr lang="ru-RU" dirty="0" smtClean="0">
                <a:solidFill>
                  <a:srgbClr val="0070C0"/>
                </a:solidFill>
              </a:rPr>
              <a:t> (муниципального задания) Организации.</a:t>
            </a:r>
          </a:p>
          <a:p>
            <a:pPr lvl="0" algn="just"/>
            <a:r>
              <a:rPr lang="ru-RU" b="1" dirty="0" smtClean="0">
                <a:solidFill>
                  <a:srgbClr val="0070C0"/>
                </a:solidFill>
              </a:rPr>
              <a:t>5. </a:t>
            </a:r>
            <a:r>
              <a:rPr lang="en-US" b="1" dirty="0" err="1" smtClean="0">
                <a:solidFill>
                  <a:srgbClr val="0070C0"/>
                </a:solidFill>
              </a:rPr>
              <a:t>Описа</a:t>
            </a:r>
            <a:r>
              <a:rPr lang="ru-RU" b="1" dirty="0" err="1" smtClean="0">
                <a:solidFill>
                  <a:srgbClr val="0070C0"/>
                </a:solidFill>
              </a:rPr>
              <a:t>ние</a:t>
            </a:r>
            <a:r>
              <a:rPr lang="ru-RU" b="1" dirty="0" smtClean="0">
                <a:solidFill>
                  <a:srgbClr val="0070C0"/>
                </a:solidFill>
              </a:rPr>
              <a:t>  п</a:t>
            </a:r>
            <a:r>
              <a:rPr lang="en-US" b="1" dirty="0" err="1" smtClean="0">
                <a:solidFill>
                  <a:srgbClr val="0070C0"/>
                </a:solidFill>
              </a:rPr>
              <a:t>сихолого-педагогических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условий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Эти условия представлены в примерной образовательной программе. Их можно взять за основу (сделать ссылку) и при необходимости дополнить.</a:t>
            </a:r>
          </a:p>
          <a:p>
            <a:pPr lvl="0" algn="just"/>
            <a:r>
              <a:rPr lang="ru-RU" b="1" dirty="0" smtClean="0">
                <a:solidFill>
                  <a:srgbClr val="0070C0"/>
                </a:solidFill>
              </a:rPr>
              <a:t>6. Описание развивающей предметно-пространственной  и информационно-</a:t>
            </a:r>
            <a:r>
              <a:rPr lang="ru-RU" b="1" dirty="0" err="1" smtClean="0">
                <a:solidFill>
                  <a:srgbClr val="0070C0"/>
                </a:solidFill>
              </a:rPr>
              <a:t>образовательнои</a:t>
            </a:r>
            <a:r>
              <a:rPr lang="ru-RU" b="1" dirty="0" smtClean="0">
                <a:solidFill>
                  <a:srgbClr val="0070C0"/>
                </a:solidFill>
              </a:rPr>
              <a:t>̆ среды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Эти  материалы представлены в примерной образовательной программе. Их можно взять за основу (сделать ссылку) и при необходимости дополнить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1445" y="212509"/>
            <a:ext cx="8270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Организационный  раздел  о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бразовательной программы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7545" y="4167664"/>
            <a:ext cx="98946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7. Описание условий для коррекционной работы с детьми с ОВЗ и детьми-инвалидами. </a:t>
            </a:r>
            <a:r>
              <a:rPr lang="ru-RU" dirty="0" smtClean="0">
                <a:solidFill>
                  <a:srgbClr val="0070C0"/>
                </a:solidFill>
              </a:rPr>
              <a:t>Если осуществляется коррекционная работа, то необходимо представить описание условий для коррекционной работы с детьми с ОВЗ и детьми-инвалидами, обеспечивающих реализацию Программы, позволяющее обосновать необходимые изменения в имеющихся условиях в соответствии с приоритетами основной образовательной программы при формировании </a:t>
            </a:r>
            <a:r>
              <a:rPr lang="ru-RU" dirty="0" err="1" smtClean="0">
                <a:solidFill>
                  <a:srgbClr val="0070C0"/>
                </a:solidFill>
              </a:rPr>
              <a:t>госзадания</a:t>
            </a:r>
            <a:r>
              <a:rPr lang="ru-RU" dirty="0" smtClean="0">
                <a:solidFill>
                  <a:srgbClr val="0070C0"/>
                </a:solidFill>
              </a:rPr>
              <a:t>  (муниципального задания)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42363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8291" y="1138535"/>
            <a:ext cx="85298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7096" y="2735323"/>
            <a:ext cx="76722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ЖЕЛАЕМ 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ТВОРЧЕСКИХ</a:t>
            </a:r>
          </a:p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УСПЕХОВ!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58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6" y="220091"/>
            <a:ext cx="87891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</a:rPr>
              <a:t>ОРГАНИЗАЦИЯ И ОСУЩЕСТВЛЕНИЕ ОБРАЗОВАТЕЛЬНОЙ ДЕЯТЕЛЬНОСТИ ПО ОСНОВНЫМ  ОБРАЗОВАТЕЛЬНЫМ ПРОГРАММАМ ДОШКОЛЬНОГО ОБРАЗОВАНИЯ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2137" y="182193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- ПРИКАЗ МИНОБРНАУКИ РОСИИ № 1014 от 30.08.2013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(Зарегистрировано в Минюсте России 26.09.2013 № 30038)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- Утвердить прилагаемый </a:t>
            </a:r>
            <a:r>
              <a:rPr lang="ru-RU" sz="2000" u="sng" dirty="0" smtClean="0">
                <a:solidFill>
                  <a:srgbClr val="002060"/>
                </a:solidFill>
                <a:hlinkClick r:id="rId2" tooltip="Ссылка на текущий документ"/>
              </a:rPr>
              <a:t>Порядок</a:t>
            </a:r>
            <a:r>
              <a:rPr lang="ru-RU" sz="2000" dirty="0" smtClean="0">
                <a:solidFill>
                  <a:srgbClr val="002060"/>
                </a:solidFill>
              </a:rPr>
              <a:t> организации и осуществления образовательной деятельности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- Признать утратившим силу </a:t>
            </a:r>
            <a:r>
              <a:rPr lang="ru-RU" sz="2000" u="sng" dirty="0" smtClean="0">
                <a:solidFill>
                  <a:srgbClr val="002060"/>
                </a:solidFill>
                <a:hlinkClick r:id="rId3"/>
              </a:rPr>
              <a:t>приказ</a:t>
            </a:r>
            <a:r>
              <a:rPr lang="ru-RU" sz="2000" dirty="0" smtClean="0">
                <a:solidFill>
                  <a:srgbClr val="002060"/>
                </a:solidFill>
              </a:rPr>
              <a:t> Министерства образования и науки Российской Федерации от 27.10.2011 № 2562 "Об утверждении Типового положения о дошкольном образовательном учреждении" 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9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03" y="251430"/>
            <a:ext cx="92668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</a:rPr>
              <a:t>Особенности р</a:t>
            </a:r>
            <a:r>
              <a:rPr lang="en-US" sz="2400" b="1" dirty="0" err="1" smtClean="0">
                <a:solidFill>
                  <a:schemeClr val="accent2"/>
                </a:solidFill>
              </a:rPr>
              <a:t>азработки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err="1" smtClean="0">
                <a:solidFill>
                  <a:schemeClr val="accent2"/>
                </a:solidFill>
              </a:rPr>
              <a:t>образовательной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err="1" smtClean="0">
                <a:solidFill>
                  <a:schemeClr val="accent2"/>
                </a:solidFill>
              </a:rPr>
              <a:t>программы</a:t>
            </a:r>
            <a:r>
              <a:rPr lang="en-US" sz="2400" b="1" dirty="0" smtClean="0">
                <a:solidFill>
                  <a:schemeClr val="accent2"/>
                </a:solidFill>
              </a:rPr>
              <a:t> ДОО с у</a:t>
            </a:r>
            <a:r>
              <a:rPr lang="ru-RU" sz="2400" b="1" dirty="0" err="1" smtClean="0">
                <a:solidFill>
                  <a:schemeClr val="accent2"/>
                </a:solidFill>
              </a:rPr>
              <a:t>чё</a:t>
            </a:r>
            <a:r>
              <a:rPr lang="en-US" sz="2400" b="1" dirty="0" err="1" smtClean="0">
                <a:solidFill>
                  <a:schemeClr val="accent2"/>
                </a:solidFill>
              </a:rPr>
              <a:t>том</a:t>
            </a:r>
            <a:r>
              <a:rPr lang="en-US" sz="2400" b="1" dirty="0" smtClean="0">
                <a:solidFill>
                  <a:schemeClr val="accent2"/>
                </a:solidFill>
              </a:rPr>
              <a:t> ФГОС ДО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4149" y="2385638"/>
            <a:ext cx="8939284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400" dirty="0" smtClean="0">
                <a:solidFill>
                  <a:srgbClr val="0070C0"/>
                </a:solidFill>
              </a:rPr>
              <a:t>Образовательная программа определяет содержание и организацию образовательной деятельности на уровне дошкольного образования. </a:t>
            </a:r>
          </a:p>
          <a:p>
            <a:pPr algn="just">
              <a:lnSpc>
                <a:spcPct val="80000"/>
              </a:lnSpc>
            </a:pPr>
            <a:r>
              <a:rPr lang="ru-RU" sz="2400" dirty="0" smtClean="0">
                <a:solidFill>
                  <a:srgbClr val="0070C0"/>
                </a:solidFill>
              </a:rPr>
              <a:t>Программа обеспечивает развитие личности детей дошкольного возраста в различных видах общения и деятельности с учётом их возрастных, индивидуальных психологических и физиологических особенностей и должна быть направлена на решение задач, указанных в пункте 1.6. Стандарта.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69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8733" y="310065"/>
            <a:ext cx="6365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ОБЩЕЕ ОПРЕДЕЛЕНИЕ ПРОГРАММЫ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0375" y="833285"/>
            <a:ext cx="91985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70C0"/>
                </a:solidFill>
              </a:rPr>
              <a:t>      </a:t>
            </a:r>
            <a:r>
              <a:rPr lang="ru-RU" b="1" dirty="0" smtClean="0">
                <a:solidFill>
                  <a:schemeClr val="accent1"/>
                </a:solidFill>
              </a:rPr>
              <a:t>Программа формируется как программа психолого-педагогической поддержки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 (объём, содержание и планируемые результаты в виде целевых ориентиров дошкольного образования).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35496" y="2464501"/>
            <a:ext cx="5949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</a:rPr>
              <a:t>ОСНОВНОЕ СОДЕРЖАНИЕ ПРОГРАММЫ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8740" y="3294376"/>
            <a:ext cx="86936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Программа направлена на: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- 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со взрослыми и сверстниками и соответствующим возрасту видам деятельности;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- создание развивающей образовательной среды, которая представляет собой систему условий социализации и индивидуализации  детей.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7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2345" y="1153700"/>
            <a:ext cx="882555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just">
              <a:buNone/>
            </a:pPr>
            <a:r>
              <a:rPr lang="ru-RU" sz="2400" b="1" dirty="0">
                <a:solidFill>
                  <a:srgbClr val="0070C0"/>
                </a:solidFill>
              </a:rPr>
              <a:t>2.8. «Содержание Программы должно отражать следующие аспекты образовательной среды для ребёнка дошкольного возраста:</a:t>
            </a:r>
          </a:p>
          <a:p>
            <a:pPr marL="82296" indent="0" algn="just">
              <a:buNone/>
            </a:pPr>
            <a:r>
              <a:rPr lang="ru-RU" sz="2400" b="1" dirty="0">
                <a:solidFill>
                  <a:srgbClr val="0070C0"/>
                </a:solidFill>
              </a:rPr>
              <a:t>1) предметно-пространственная развивающая образовательная среда;</a:t>
            </a:r>
          </a:p>
          <a:p>
            <a:pPr marL="82296" indent="0" algn="just">
              <a:buNone/>
            </a:pPr>
            <a:r>
              <a:rPr lang="ru-RU" sz="2400" b="1" dirty="0">
                <a:solidFill>
                  <a:srgbClr val="0070C0"/>
                </a:solidFill>
              </a:rPr>
              <a:t>2) характер взаимодействия со взрослыми;</a:t>
            </a:r>
          </a:p>
          <a:p>
            <a:pPr marL="82296" indent="0" algn="just">
              <a:buNone/>
            </a:pPr>
            <a:r>
              <a:rPr lang="ru-RU" sz="2400" b="1" dirty="0">
                <a:solidFill>
                  <a:srgbClr val="0070C0"/>
                </a:solidFill>
              </a:rPr>
              <a:t>3) характер взаимодействия с другими детьми;</a:t>
            </a:r>
          </a:p>
          <a:p>
            <a:pPr marL="82296" indent="0" algn="just">
              <a:buNone/>
            </a:pPr>
            <a:r>
              <a:rPr lang="ru-RU" sz="2400" b="1" dirty="0">
                <a:solidFill>
                  <a:srgbClr val="0070C0"/>
                </a:solidFill>
              </a:rPr>
              <a:t>4) система отношений ребёнка к миру, к другим людям, к себе самому»</a:t>
            </a:r>
          </a:p>
        </p:txBody>
      </p:sp>
    </p:spTree>
    <p:extLst>
      <p:ext uri="{BB962C8B-B14F-4D97-AF65-F5344CB8AC3E}">
        <p14:creationId xmlns:p14="http://schemas.microsoft.com/office/powerpoint/2010/main" val="206525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833" y="282770"/>
            <a:ext cx="70663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u="sng" dirty="0" smtClean="0">
                <a:solidFill>
                  <a:schemeClr val="accent2"/>
                </a:solidFill>
                <a:cs typeface="Arial" pitchFamily="34" charset="0"/>
              </a:rPr>
              <a:t>Образовательная программа  ДОО</a:t>
            </a:r>
            <a:endParaRPr lang="ru-RU" sz="3200" u="sng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0833" y="1028343"/>
            <a:ext cx="933165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      Структура образовательной программы как обязательного документа ДОО разрабатывается </a:t>
            </a:r>
            <a:r>
              <a:rPr lang="ru-RU" sz="2400" b="1" u="sng" dirty="0" smtClean="0">
                <a:solidFill>
                  <a:srgbClr val="002060"/>
                </a:solidFill>
              </a:rPr>
              <a:t>педагогическими коллективами </a:t>
            </a:r>
            <a:r>
              <a:rPr lang="ru-RU" sz="2400" b="1" dirty="0" smtClean="0">
                <a:solidFill>
                  <a:srgbClr val="002060"/>
                </a:solidFill>
              </a:rPr>
              <a:t>в соответствии с приказом </a:t>
            </a:r>
            <a:r>
              <a:rPr lang="ru-RU" sz="24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400" b="1" dirty="0" smtClean="0">
                <a:solidFill>
                  <a:srgbClr val="002060"/>
                </a:solidFill>
              </a:rPr>
              <a:t> России от 17.10 2013 № 1155 «Об утверждении федерального государственного образовательного стандарта дошкольного образования». </a:t>
            </a:r>
          </a:p>
          <a:p>
            <a:pPr lvl="0" algn="just"/>
            <a:r>
              <a:rPr lang="ru-RU" sz="2400" b="1" dirty="0" smtClean="0">
                <a:solidFill>
                  <a:srgbClr val="002060"/>
                </a:solidFill>
              </a:rPr>
              <a:t>	Объём обязательной части Программы рекомендуется не менее 60% от её общего объёма; части, формируемой участниками образовательных отношений, не более 40%.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	В Программе </a:t>
            </a:r>
            <a:r>
              <a:rPr lang="ru-RU" sz="2400" b="1" dirty="0">
                <a:solidFill>
                  <a:srgbClr val="002060"/>
                </a:solidFill>
              </a:rPr>
              <a:t>три основных раздела: целевой, содержательный и организационный, в каждом из которых отражается обязательная часть и часть, формируемая участниками образовательных отношений.</a:t>
            </a:r>
          </a:p>
          <a:p>
            <a:pPr lvl="0" algn="just"/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17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770" y="173587"/>
            <a:ext cx="93554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  <a:cs typeface="Arial" pitchFamily="34" charset="0"/>
              </a:rPr>
              <a:t>Целевой раздел образовательной программы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9433" y="1261502"/>
            <a:ext cx="86663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В Целевом разделе выделяется два подраздела:             </a:t>
            </a:r>
          </a:p>
          <a:p>
            <a:pPr algn="just">
              <a:lnSpc>
                <a:spcPct val="80000"/>
              </a:lnSpc>
              <a:buNone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1. Пояснительная записка должна раскрывать:</a:t>
            </a:r>
          </a:p>
          <a:p>
            <a:pPr algn="just" defTabSz="26828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- цели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и задачи реализации Программы;</a:t>
            </a:r>
          </a:p>
          <a:p>
            <a:pPr algn="just" defTabSz="26828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- принципы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и подходы к формированию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Программы;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68288" indent="-268288" algn="just">
              <a:buNone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- значимые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для разработки и реализации Программы  характеристики,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том числе характеристики особенностей  развития детей  раннего и дошкольного возраста.  </a:t>
            </a:r>
          </a:p>
          <a:p>
            <a:pPr algn="just"/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68288" indent="-268288" algn="just">
              <a:buNone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2. Планируемые результаты освоения Программы конкретизируют требования Стандарта к целевым ориентирам в обязательной части и части, формируемой участниками образовательных отношений, с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учётом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возрастных возможностей и индивидуальных различий (индивидуальных траекторий развития) детей, а также особенностей развития детей с ОВЗ, в том числе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детей-инвалидов.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0502" y="376283"/>
            <a:ext cx="8543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Содержательный раздел  образовательной программы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0502" y="945143"/>
            <a:ext cx="891198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70000"/>
              </a:lnSpc>
            </a:pPr>
            <a:r>
              <a:rPr lang="ru-RU" sz="2000" dirty="0" smtClean="0">
                <a:solidFill>
                  <a:srgbClr val="0070C0"/>
                </a:solidFill>
              </a:rPr>
              <a:t>Содержательный раздел должен включать:</a:t>
            </a:r>
          </a:p>
          <a:p>
            <a:pPr algn="just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а)	описание образовательной деятельности в соответствии с направлениями развития ребёнка, представленными в пяти образовательных областях, с учётом используемых  вариативных  примерных  основных   образовательных  программ и методических пособий, обеспечивающих реализацию данного содержания;</a:t>
            </a:r>
          </a:p>
          <a:p>
            <a:pPr algn="just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б)	описание вариативных форм,  способов, методов и средств реализации Программы с учётом возрастных и индивидуальных особенностей воспитанников, специфики их образовательных потребностей и интересов;</a:t>
            </a:r>
          </a:p>
          <a:p>
            <a:pPr algn="just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в)	описание образовательной деятельности по профессиональной коррекции нарушений развития детей в случае, если эта работа предусмотрена Программой.</a:t>
            </a:r>
          </a:p>
          <a:p>
            <a:pPr indent="15875" algn="just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	Часть Программы, формируемая участниками образовательных отношений, может включать выбранные различные направления, из числа парциальных и иных программ и/или созданных ими самостоятельно.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17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1292</Words>
  <Application>Microsoft Office PowerPoint</Application>
  <PresentationFormat>Широкоэкранный</PresentationFormat>
  <Paragraphs>142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Times New Roman</vt:lpstr>
      <vt:lpstr>Trebuchet MS</vt:lpstr>
      <vt:lpstr>Wingdings 2</vt:lpstr>
      <vt:lpstr>Wingdings 3</vt:lpstr>
      <vt:lpstr>Грань</vt:lpstr>
      <vt:lpstr>Основная общеобразовательная программа дошкольного образования ДОУ в соответствии с ФГОС 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Основная общеобразовательная программа дошкольного образования ДОУ в соответствии с ФГОС ДО</dc:title>
  <dc:creator>123</dc:creator>
  <cp:lastModifiedBy>123</cp:lastModifiedBy>
  <cp:revision>13</cp:revision>
  <dcterms:created xsi:type="dcterms:W3CDTF">2015-02-18T09:02:32Z</dcterms:created>
  <dcterms:modified xsi:type="dcterms:W3CDTF">2015-09-16T03:11:59Z</dcterms:modified>
</cp:coreProperties>
</file>