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65" r:id="rId7"/>
    <p:sldId id="266" r:id="rId8"/>
    <p:sldId id="260" r:id="rId9"/>
    <p:sldId id="261" r:id="rId10"/>
    <p:sldId id="269" r:id="rId11"/>
    <p:sldId id="267" r:id="rId12"/>
    <p:sldId id="268" r:id="rId13"/>
    <p:sldId id="262" r:id="rId14"/>
    <p:sldId id="26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148A52"/>
    <a:srgbClr val="1BB56C"/>
    <a:srgbClr val="CC0000"/>
    <a:srgbClr val="CC00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3E85F-DA05-42A8-8C90-1BAB0DBDF890}" type="datetimeFigureOut">
              <a:rPr lang="ru-RU" smtClean="0"/>
              <a:pPr/>
              <a:t>08.05.2014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7876E-BEC0-4D22-8519-CD4F4702A6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3E85F-DA05-42A8-8C90-1BAB0DBDF890}" type="datetimeFigureOut">
              <a:rPr lang="ru-RU" smtClean="0"/>
              <a:pPr/>
              <a:t>08.05.2014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7876E-BEC0-4D22-8519-CD4F4702A6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3E85F-DA05-42A8-8C90-1BAB0DBDF890}" type="datetimeFigureOut">
              <a:rPr lang="ru-RU" smtClean="0"/>
              <a:pPr/>
              <a:t>08.05.2014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7876E-BEC0-4D22-8519-CD4F4702A6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3E85F-DA05-42A8-8C90-1BAB0DBDF890}" type="datetimeFigureOut">
              <a:rPr lang="ru-RU" smtClean="0"/>
              <a:pPr/>
              <a:t>08.05.2014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7876E-BEC0-4D22-8519-CD4F4702A6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3E85F-DA05-42A8-8C90-1BAB0DBDF890}" type="datetimeFigureOut">
              <a:rPr lang="ru-RU" smtClean="0"/>
              <a:pPr/>
              <a:t>08.05.2014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7876E-BEC0-4D22-8519-CD4F4702A6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3E85F-DA05-42A8-8C90-1BAB0DBDF890}" type="datetimeFigureOut">
              <a:rPr lang="ru-RU" smtClean="0"/>
              <a:pPr/>
              <a:t>08.05.2014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7876E-BEC0-4D22-8519-CD4F4702A6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3E85F-DA05-42A8-8C90-1BAB0DBDF890}" type="datetimeFigureOut">
              <a:rPr lang="ru-RU" smtClean="0"/>
              <a:pPr/>
              <a:t>08.05.2014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7876E-BEC0-4D22-8519-CD4F4702A6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3E85F-DA05-42A8-8C90-1BAB0DBDF890}" type="datetimeFigureOut">
              <a:rPr lang="ru-RU" smtClean="0"/>
              <a:pPr/>
              <a:t>08.05.2014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7876E-BEC0-4D22-8519-CD4F4702A6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3E85F-DA05-42A8-8C90-1BAB0DBDF890}" type="datetimeFigureOut">
              <a:rPr lang="ru-RU" smtClean="0"/>
              <a:pPr/>
              <a:t>08.05.2014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7876E-BEC0-4D22-8519-CD4F4702A6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3E85F-DA05-42A8-8C90-1BAB0DBDF890}" type="datetimeFigureOut">
              <a:rPr lang="ru-RU" smtClean="0"/>
              <a:pPr/>
              <a:t>08.05.2014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7876E-BEC0-4D22-8519-CD4F4702A6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3E85F-DA05-42A8-8C90-1BAB0DBDF890}" type="datetimeFigureOut">
              <a:rPr lang="ru-RU" smtClean="0"/>
              <a:pPr/>
              <a:t>08.05.2014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7876E-BEC0-4D22-8519-CD4F4702A6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13E85F-DA05-42A8-8C90-1BAB0DBDF890}" type="datetimeFigureOut">
              <a:rPr lang="ru-RU" smtClean="0"/>
              <a:pPr/>
              <a:t>08.05.2014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C7876E-BEC0-4D22-8519-CD4F4702A63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Public\Pictures\Sample Pictures\860105-3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5715040" cy="34778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Организация непосредственно образовательной деятельности в свете ФГОС ДО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43240" y="5786454"/>
            <a:ext cx="5357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Подготовила заведующая МДОУ детский сад «Ручеёк»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Смородкина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Л.В.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123\Pictures\ljudi-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4282" y="2056686"/>
            <a:ext cx="757242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CC"/>
                </a:solidFill>
              </a:rPr>
              <a:t>НОД . Художественно-эстетическое развитие (лепка</a:t>
            </a:r>
            <a:r>
              <a:rPr lang="ru-RU" sz="2400" b="1" dirty="0" smtClean="0">
                <a:solidFill>
                  <a:srgbClr val="0000CC"/>
                </a:solidFill>
              </a:rPr>
              <a:t>) «Угощение для кукол».</a:t>
            </a:r>
          </a:p>
          <a:p>
            <a:r>
              <a:rPr lang="ru-RU" dirty="0" smtClean="0"/>
              <a:t> </a:t>
            </a:r>
            <a:r>
              <a:rPr lang="ru-RU" sz="2000" b="1" dirty="0" smtClean="0"/>
              <a:t>Основной вид деятельности: продуктивная.</a:t>
            </a:r>
          </a:p>
          <a:p>
            <a:r>
              <a:rPr lang="ru-RU" sz="2000" b="1" dirty="0" smtClean="0"/>
              <a:t>Форма: мастерская.</a:t>
            </a:r>
          </a:p>
          <a:p>
            <a:r>
              <a:rPr lang="ru-RU" sz="2000" b="1" dirty="0" smtClean="0"/>
              <a:t>Цель: развитие у детей образных представлений, умения выбирать содержание изображения. </a:t>
            </a:r>
          </a:p>
          <a:p>
            <a:r>
              <a:rPr lang="ru-RU" sz="2000" b="1" dirty="0" smtClean="0"/>
              <a:t>Задачи: </a:t>
            </a:r>
          </a:p>
          <a:p>
            <a:r>
              <a:rPr lang="ru-RU" sz="2000" b="1" dirty="0" smtClean="0"/>
              <a:t>Учить передавать в лепке выбранный объект, используя усвоенные ранее приёмы. </a:t>
            </a:r>
          </a:p>
          <a:p>
            <a:r>
              <a:rPr lang="ru-RU" sz="2000" b="1" dirty="0" smtClean="0"/>
              <a:t>Продолжать формировать умение работать аккуратно. Воспитывать стремление делать что-то для других, формировать умение объединять результаты своей деятельности с работами сверстников. Развивать детское творчество. Приобщать к изобразительному искусству.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28594" y="714356"/>
          <a:ext cx="8429685" cy="55967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9895"/>
                <a:gridCol w="2809895"/>
                <a:gridCol w="2809895"/>
              </a:tblGrid>
              <a:tr h="598388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Мотивация на деятельность и совместная постановка с детьми цели деятельности.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Организация ситуации «К нам идут в гости куклы» («сервируется праздничный кукольный стол»).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Организация: дети стоят полукругом возле «праздничного стола».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983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- Ребята, как вы думаете, приятно ходить в гости?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- А принимать гостей?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- К нам сейчас придут в гости куклы. Стол накрыт, смотрите, какая красивая посуда. Но она пустая! Чем же мы будем угощать своих гостей?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Ответы детей.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Дети предлагают свои варианты.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983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Планирование деятельности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- Что для этого нам надо?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Помогите мне определиться, что я смогу сделать вместе с вами?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Дети определяют своё решение (своё угощение).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Обговаривают способ изготовления «угощения».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Помогают педагогу с выбором.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Определяют свои действия: с чего начнут, что и зачем будут делать, чем закончат.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Организация: дети стоят полукругом, составляют «праздничное меню».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14280" y="357167"/>
          <a:ext cx="8715438" cy="61185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3076"/>
                <a:gridCol w="3390841"/>
                <a:gridCol w="3681521"/>
              </a:tblGrid>
              <a:tr h="207170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Действия 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- Ребята, приступайте к реализации своих планов.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- Для поддержания хорошего настроения, что можно использовать (музыку, художественную литературу и др.)?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Работает над оформлением «праздничного стола».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Физминутка (карточка…)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Дети подбирают материал, необходимый для работы (пластилин, шишки, формочки для лепки и т.п.).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Организуют своё рабочее место.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Выполняют свою задумку: по желанию сочетают различный материал.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При необходимости оказывают посильную помощь друг другу.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Распределяют свои поделки на «праздничном столе».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Организация: дети располагаются за столами, расположенными полукругом, чтобы могли в ходе своей деятельности видеть друг друга и общаться.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7170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Результат деятельности и рефлексия (оценка)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- Как вы думаете, всё ли у вас получилось, что было запланировано нами?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- Что помогло нам справиться (или кто) и как мы это сделали?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- А как мы пригласим кукол к «праздничному столу»?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- Наши мамы, наверно, хотели бы посмотреть, какой богатый и красивый стол у нас получился. Давайте устроим презентацию для них: покажем наш «праздничный стол».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Любуются своим творением (полученным результатом), делятся впечатлением.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Ответы детей.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Разгадывание загадок об овощах и фруктах, чтение стихов об осени.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Организация: дети свободно размещаются вокруг «праздничного стола».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123\Pictures\ljudi-1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966354" cy="6040934"/>
          </a:xfrm>
          <a:prstGeom prst="rect">
            <a:avLst/>
          </a:prstGeom>
          <a:noFill/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929322" y="1000108"/>
            <a:ext cx="3000396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Мастерство - это то, чего можно добиться, и как могут быть</a:t>
            </a:r>
            <a:endParaRPr lang="ru-RU" sz="2400" b="1" dirty="0">
              <a:solidFill>
                <a:srgbClr val="0070C0"/>
              </a:solidFill>
              <a:latin typeface="Calibri" pitchFamily="34" charset="0"/>
            </a:endParaRPr>
          </a:p>
          <a:p>
            <a:pPr eaLnBrk="0" hangingPunct="0"/>
            <a:r>
              <a:rPr lang="ru-RU" sz="2400" b="1" dirty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известны мастер - токарь, прекрасный мастер - врач,</a:t>
            </a:r>
            <a:endParaRPr lang="ru-RU" sz="2400" b="1" dirty="0">
              <a:solidFill>
                <a:srgbClr val="0070C0"/>
              </a:solidFill>
              <a:latin typeface="Calibri" pitchFamily="34" charset="0"/>
            </a:endParaRPr>
          </a:p>
          <a:p>
            <a:pPr eaLnBrk="0" hangingPunct="0"/>
            <a:r>
              <a:rPr lang="ru-RU" sz="2400" b="1" dirty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так должен и может быть прекрасным мастером педагог.</a:t>
            </a:r>
            <a:endParaRPr lang="ru-RU" sz="2400" b="1" dirty="0">
              <a:solidFill>
                <a:srgbClr val="0070C0"/>
              </a:solidFill>
              <a:latin typeface="Calibri" pitchFamily="34" charset="0"/>
            </a:endParaRPr>
          </a:p>
          <a:p>
            <a:pPr eaLnBrk="0" hangingPunct="0"/>
            <a:r>
              <a:rPr lang="ru-RU" sz="2400" b="1" dirty="0">
                <a:solidFill>
                  <a:srgbClr val="00B050"/>
                </a:solidFill>
                <a:latin typeface="Calibri" pitchFamily="34" charset="0"/>
                <a:cs typeface="Times New Roman" pitchFamily="18" charset="0"/>
              </a:rPr>
              <a:t>А. С. Макаренко</a:t>
            </a:r>
            <a:endParaRPr lang="ru-RU" sz="2400" b="1" dirty="0">
              <a:solidFill>
                <a:srgbClr val="00B050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C:\Users\123\Pictures\predmet-6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6850"/>
            <a:ext cx="9172332" cy="692485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42910" y="571480"/>
            <a:ext cx="78790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СПАСИБО ЗА ВНИМАНИЕ!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WordArt 4"/>
          <p:cNvSpPr>
            <a:spLocks noChangeArrowheads="1" noChangeShapeType="1" noTextEdit="1"/>
          </p:cNvSpPr>
          <p:nvPr/>
        </p:nvSpPr>
        <p:spPr bwMode="auto">
          <a:xfrm>
            <a:off x="214282" y="1928802"/>
            <a:ext cx="8429684" cy="15097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spc="72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Bookman Old Style"/>
              </a:rPr>
              <a:t>Творческих Вам успехов!</a:t>
            </a:r>
          </a:p>
        </p:txBody>
      </p:sp>
      <p:pic>
        <p:nvPicPr>
          <p:cNvPr id="8" name="Picture 2" descr="AG00373_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644900"/>
            <a:ext cx="4321175" cy="297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123\Pictures\ljudi-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749142" cy="6858000"/>
          </a:xfrm>
          <a:prstGeom prst="rect">
            <a:avLst/>
          </a:prstGeom>
          <a:noFill/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4929190" y="0"/>
            <a:ext cx="4000528" cy="458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Monotype Corsiva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solidFill>
                <a:srgbClr val="7030A0"/>
              </a:solidFill>
              <a:latin typeface="Monotype Corsiva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Sylfaen" pitchFamily="18" charset="0"/>
                <a:ea typeface="Times New Roman" pitchFamily="18" charset="0"/>
                <a:cs typeface="Times New Roman" pitchFamily="18" charset="0"/>
              </a:rPr>
              <a:t>Мы знаем – «человек конечен в жизни и бесконечен в познании»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                        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Sylfaen" pitchFamily="18" charset="0"/>
                <a:ea typeface="Times New Roman" pitchFamily="18" charset="0"/>
                <a:cs typeface="Times New Roman" pitchFamily="18" charset="0"/>
              </a:rPr>
              <a:t>Гегель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Sylfae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Sylfaen" pitchFamily="18" charset="0"/>
                <a:ea typeface="Times New Roman" pitchFamily="18" charset="0"/>
                <a:cs typeface="Times New Roman" pitchFamily="18" charset="0"/>
              </a:rPr>
              <a:t>Мы помним – что «Жизнь прекрасна, когда мы творим её сами»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                           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Sylfaen" pitchFamily="18" charset="0"/>
                <a:ea typeface="Times New Roman" pitchFamily="18" charset="0"/>
                <a:cs typeface="Times New Roman" pitchFamily="18" charset="0"/>
              </a:rPr>
              <a:t>С.Марсо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latin typeface="Sylfaen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Sylfaen" pitchFamily="18" charset="0"/>
                <a:ea typeface="Times New Roman" pitchFamily="18" charset="0"/>
                <a:cs typeface="Times New Roman" pitchFamily="18" charset="0"/>
              </a:rPr>
              <a:t>Поэтому мы воспитываем и обучаем наших детей,       удивляя и радуя!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23\Pictures\priroda-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3999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rgbClr val="C00000"/>
                </a:solidFill>
              </a:rPr>
              <a:t>                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272677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4572008"/>
            <a:ext cx="87154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Главная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особенность организации образовательной деятельности в ДОУ на современном этапе - это уход от учебной деятельности (занятий), повышение статуса игры, как основного вида деятельности детей дошкольного возраста; включение в процесс эффективных форм работы с детьми: ИКТ, проектной деятельности, игровых, проблемно -обучающих ситуаций в рамках интеграции образовательных областей.</a:t>
            </a:r>
            <a:endParaRPr lang="ru-RU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123\Documents\Новая папка (4)\анимашки\05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0"/>
            <a:ext cx="5929322" cy="502806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4929198"/>
            <a:ext cx="9144000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solidFill>
                  <a:srgbClr val="1BB56C"/>
                </a:solidFill>
              </a:rPr>
              <a:t>Современное занятие - специально </a:t>
            </a:r>
            <a:r>
              <a:rPr lang="ru-RU" sz="2000" b="1" dirty="0" smtClean="0">
                <a:solidFill>
                  <a:srgbClr val="1BB56C"/>
                </a:solidFill>
              </a:rPr>
              <a:t>организованная воспитателем специфическая детская деятельность, подразумевающая их активность, деловое взаимодействие и общение, накопление детьми определенной информации об окружающем мире, формирование определенных знаний, умений и навыков.</a:t>
            </a:r>
            <a:endParaRPr lang="ru-RU" sz="2000" b="1" spc="50" dirty="0">
              <a:ln w="11430"/>
              <a:solidFill>
                <a:srgbClr val="1BB56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85720" y="785795"/>
          <a:ext cx="8643998" cy="600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1999"/>
                <a:gridCol w="4321999"/>
              </a:tblGrid>
              <a:tr h="574575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в виде учебной деятельности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через организацию детских видов деятельности</a:t>
                      </a:r>
                      <a:endParaRPr lang="ru-RU" dirty="0"/>
                    </a:p>
                  </a:txBody>
                  <a:tcPr/>
                </a:tc>
              </a:tr>
              <a:tr h="574575">
                <a:tc>
                  <a:txBody>
                    <a:bodyPr/>
                    <a:lstStyle/>
                    <a:p>
                      <a:pPr eaLnBrk="0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latin typeface="Times New Roman"/>
                          <a:ea typeface="Times New Roman"/>
                          <a:cs typeface="Times New Roman"/>
                        </a:rPr>
                        <a:t>1. Ребенок – объект формирующих педагогических воздействий взрослого человека. Взрослый – главный. Он руководит и управляет ребенком.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eaLnBrk="0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latin typeface="Times New Roman"/>
                          <a:ea typeface="Times New Roman"/>
                          <a:cs typeface="Times New Roman"/>
                        </a:rPr>
                        <a:t>1. Ребенок и взрослый – оба субъекты взаимодействия. Они равны по значимости. Каждый в равной степени ценен. Хотя взрослый, конечно, и старше, и опытнее.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574575">
                <a:tc>
                  <a:txBody>
                    <a:bodyPr/>
                    <a:lstStyle/>
                    <a:p>
                      <a:pPr eaLnBrk="0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latin typeface="Times New Roman"/>
                          <a:ea typeface="Times New Roman"/>
                          <a:cs typeface="Times New Roman"/>
                        </a:rPr>
                        <a:t>2. Активность взрослого выше, чем активность ребенка, в том числе и речевая (взрослый «много» говорит)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eaLnBrk="0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latin typeface="Times New Roman"/>
                          <a:ea typeface="Times New Roman"/>
                          <a:cs typeface="Times New Roman"/>
                        </a:rPr>
                        <a:t>2. Активность ребенка по крайней мере не меньше, чем активность взрослого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574575">
                <a:tc>
                  <a:txBody>
                    <a:bodyPr/>
                    <a:lstStyle/>
                    <a:p>
                      <a:pPr eaLnBrk="0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latin typeface="Times New Roman"/>
                          <a:ea typeface="Times New Roman"/>
                          <a:cs typeface="Times New Roman"/>
                        </a:rPr>
                        <a:t>3. Основная деятельность – учебная. Главный результат учебной деятельности – решение какой-либо учебной задачи, поставленной перед детьми взрослым. Цель – знания, умения и навыки детей. Активность детей нужна для достижения этой цели.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eaLnBrk="0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latin typeface="Times New Roman"/>
                          <a:ea typeface="Times New Roman"/>
                          <a:cs typeface="Times New Roman"/>
                        </a:rPr>
                        <a:t>3. Основная деятельность – это так называемые детские виды деятельности.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eaLnBrk="0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latin typeface="Times New Roman"/>
                          <a:ea typeface="Times New Roman"/>
                          <a:cs typeface="Times New Roman"/>
                        </a:rPr>
                        <a:t>Цель - подлинная активность (деятельность) детей, а освоение знаний, умений и навыков – побочный эффект этой активности.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574575">
                <a:tc>
                  <a:txBody>
                    <a:bodyPr/>
                    <a:lstStyle/>
                    <a:p>
                      <a:pPr eaLnBrk="0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latin typeface="Times New Roman"/>
                          <a:ea typeface="Times New Roman"/>
                          <a:cs typeface="Times New Roman"/>
                        </a:rPr>
                        <a:t>4. Основная модель организации образовательного процесса – учебная.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eaLnBrk="0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latin typeface="Times New Roman"/>
                          <a:ea typeface="Times New Roman"/>
                          <a:cs typeface="Times New Roman"/>
                        </a:rPr>
                        <a:t>4. Основная модель организации образовательного процесса – совместная деятельность взрослого и ребенка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574575">
                <a:tc>
                  <a:txBody>
                    <a:bodyPr/>
                    <a:lstStyle/>
                    <a:p>
                      <a:pPr eaLnBrk="0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latin typeface="Times New Roman"/>
                          <a:ea typeface="Times New Roman"/>
                          <a:cs typeface="Times New Roman"/>
                        </a:rPr>
                        <a:t>5. Основная форма работы с детьми -  занятие.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eaLnBrk="0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latin typeface="Times New Roman"/>
                          <a:ea typeface="Times New Roman"/>
                          <a:cs typeface="Times New Roman"/>
                        </a:rPr>
                        <a:t>5. Основные формы работы с детьми – рассматривание, наблюдения, беседы, разговоры, экспериментирование исследования, коллекционирование, чтение, реализация проектов, мастерская и т.д.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643174" y="285728"/>
            <a:ext cx="47689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Процесс обучения в детском саду</a:t>
            </a:r>
            <a:r>
              <a:rPr lang="ru-RU" sz="2400" dirty="0" smtClean="0">
                <a:solidFill>
                  <a:srgbClr val="C00000"/>
                </a:solidFill>
              </a:rPr>
              <a:t> 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85720" y="500040"/>
          <a:ext cx="8572560" cy="59176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6280"/>
                <a:gridCol w="4286280"/>
              </a:tblGrid>
              <a:tr h="550232">
                <a:tc>
                  <a:txBody>
                    <a:bodyPr/>
                    <a:lstStyle/>
                    <a:p>
                      <a:pPr eaLnBrk="0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latin typeface="Times New Roman"/>
                          <a:ea typeface="Times New Roman"/>
                          <a:cs typeface="Times New Roman"/>
                        </a:rPr>
                        <a:t>6. Применяются в основном так называемые прямые методы обучения (при частом использовании опосредованных)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eaLnBrk="0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latin typeface="Times New Roman"/>
                          <a:ea typeface="Times New Roman"/>
                          <a:cs typeface="Times New Roman"/>
                        </a:rPr>
                        <a:t>6. Применяются в основном так называемые опосредованные методы обучения (при частичном использовании прямых)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550232">
                <a:tc>
                  <a:txBody>
                    <a:bodyPr/>
                    <a:lstStyle/>
                    <a:p>
                      <a:pPr eaLnBrk="0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latin typeface="Times New Roman"/>
                          <a:ea typeface="Times New Roman"/>
                          <a:cs typeface="Times New Roman"/>
                        </a:rPr>
                        <a:t>7. Мотивы обучения на занятии, как правило, не связаны с интересом детей к самой учебной деятельности. «Удерживает»  детей на занятии авторитет взрослого. Именно поэтому педагогам зачастую приходится «Украшать» занятие наглядностью, игровыми приемами, персонажами, чтобы облечь учебный процесс в привлекательную для дошкольников форму. Но ведь «подлинная цель взрослого вовсе не поиграть, а использовать игрушку для мотивации освоения непривлекательных для детей предметных знаний».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eaLnBrk="0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latin typeface="Times New Roman"/>
                          <a:ea typeface="Times New Roman"/>
                          <a:cs typeface="Times New Roman"/>
                        </a:rPr>
                        <a:t>7. Мотивы обучения, осуществляемого как организация детских видов деятельности, связаны в первую очередь с интересом детей к этим видам деятельности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550232">
                <a:tc>
                  <a:txBody>
                    <a:bodyPr/>
                    <a:lstStyle/>
                    <a:p>
                      <a:pPr eaLnBrk="0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latin typeface="Times New Roman"/>
                          <a:ea typeface="Times New Roman"/>
                          <a:cs typeface="Times New Roman"/>
                        </a:rPr>
                        <a:t>8. Все дети обязательно должны присутствовать на занятии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eaLnBrk="0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latin typeface="Times New Roman"/>
                          <a:ea typeface="Times New Roman"/>
                          <a:cs typeface="Times New Roman"/>
                        </a:rPr>
                        <a:t>8. Допускаются так называемые свободные «вход» и «выход» детей, что вовсе не предполагает провозглашения анархии в детском саду. Уважая ребенка, его состояние, настроение, предпочтение и интересы, взрослый обязан предоставить ему возможность выбора – участвовать или не участвовать вместе с другими детьми в совместном деле, но при этом вправе потребовать такого же уважения и к участникам этого совместного дела.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14282" y="428604"/>
          <a:ext cx="8715436" cy="22997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7718"/>
                <a:gridCol w="4357718"/>
              </a:tblGrid>
              <a:tr h="370840">
                <a:tc>
                  <a:txBody>
                    <a:bodyPr/>
                    <a:lstStyle/>
                    <a:p>
                      <a:pPr eaLnBrk="0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latin typeface="Times New Roman"/>
                          <a:ea typeface="Times New Roman"/>
                          <a:cs typeface="Times New Roman"/>
                        </a:rPr>
                        <a:t>9. Образовательный процесс в значительной степени регламентирован. Главное для взрослого – двигаться по заранее намеченному плану, программе. Педагог часто опирается на подготовленный конспект занятия, в котором расписаны реплики и вопросы взрослого, ответы детей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eaLnBrk="0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latin typeface="Times New Roman"/>
                          <a:ea typeface="Times New Roman"/>
                          <a:cs typeface="Times New Roman"/>
                        </a:rPr>
                        <a:t>9. Образовательный процесс предполагает внесение изменений (корректив) в планы, программы с учетом потребностей и интересов детей, конспекты могут использоваться частично, для заимствования фактического материала (например, интересных сведений о композиторах, писателях, художниках и их произведениях), отдельных методов и приемов и др., но не как «готовый образец» образовательного процесса.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1506" name="Picture 2" descr="C:\Users\123\Pictures\predmet-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214686"/>
            <a:ext cx="3012283" cy="3143252"/>
          </a:xfrm>
          <a:prstGeom prst="rect">
            <a:avLst/>
          </a:prstGeom>
          <a:noFill/>
        </p:spPr>
      </p:pic>
      <p:pic>
        <p:nvPicPr>
          <p:cNvPr id="21508" name="Picture 4" descr="C:\Users\Public\Pictures\Sample Pictures\tn_gallery_369_15213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2760209"/>
            <a:ext cx="3929058" cy="40977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C:\Users\123\Pictures\predmet-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28728" y="142852"/>
            <a:ext cx="64336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Структура занятия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5786" y="1714488"/>
            <a:ext cx="25717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CC"/>
                </a:solidFill>
              </a:rPr>
              <a:t>1. Мотивация </a:t>
            </a:r>
            <a:r>
              <a:rPr lang="ru-RU" sz="2400" b="1" dirty="0" smtClean="0">
                <a:solidFill>
                  <a:srgbClr val="0000CC"/>
                </a:solidFill>
              </a:rPr>
              <a:t>на деятельность и совместная постановка с детьми цели деятельности</a:t>
            </a:r>
            <a:endParaRPr lang="ru-RU" sz="2400" b="1" dirty="0">
              <a:solidFill>
                <a:srgbClr val="0000C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28992" y="2428868"/>
            <a:ext cx="25003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2. Планирование </a:t>
            </a:r>
            <a:r>
              <a:rPr lang="ru-RU" sz="2400" b="1" dirty="0" smtClean="0">
                <a:solidFill>
                  <a:srgbClr val="FFFF00"/>
                </a:solidFill>
              </a:rPr>
              <a:t>деятельности.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72264" y="2786058"/>
            <a:ext cx="1857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3. Действия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43042" y="4429132"/>
            <a:ext cx="66330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148A52"/>
                </a:solidFill>
              </a:rPr>
              <a:t>4. Результат </a:t>
            </a:r>
            <a:r>
              <a:rPr lang="ru-RU" sz="2400" b="1" dirty="0" smtClean="0">
                <a:solidFill>
                  <a:srgbClr val="148A52"/>
                </a:solidFill>
              </a:rPr>
              <a:t>деятельности и рефлексия (оценка)</a:t>
            </a:r>
            <a:endParaRPr lang="ru-RU" sz="2400" b="1" dirty="0">
              <a:solidFill>
                <a:srgbClr val="148A52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123\Pictures\predmet-1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295"/>
            <a:ext cx="9144000" cy="683770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726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CC"/>
                </a:solidFill>
              </a:rPr>
              <a:t>Рекомендации к подготовке </a:t>
            </a:r>
            <a:endParaRPr lang="ru-RU" sz="2400" b="1" dirty="0" smtClean="0">
              <a:solidFill>
                <a:srgbClr val="0000CC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0000CC"/>
                </a:solidFill>
              </a:rPr>
              <a:t>непосредственной </a:t>
            </a:r>
            <a:r>
              <a:rPr lang="ru-RU" sz="2400" b="1" dirty="0" smtClean="0">
                <a:solidFill>
                  <a:srgbClr val="0000CC"/>
                </a:solidFill>
              </a:rPr>
              <a:t>образовательной деятельности</a:t>
            </a:r>
            <a:endParaRPr lang="ru-RU" sz="2400" dirty="0" smtClean="0">
              <a:solidFill>
                <a:srgbClr val="0000CC"/>
              </a:solidFill>
            </a:endParaRPr>
          </a:p>
          <a:p>
            <a:pPr algn="just"/>
            <a:r>
              <a:rPr lang="ru-RU" b="1" dirty="0" smtClean="0"/>
              <a:t>      </a:t>
            </a:r>
            <a:r>
              <a:rPr lang="ru-RU" sz="2000" b="1" dirty="0" smtClean="0"/>
              <a:t>Разработка гибкого плана включает в себя: определение общей цели и ее конкретизацию в зависимости от разных этапов. Подбор и организацию такого дидактического материала, который позволяет выявлять индивидуальную избирательность детей к содержанию, в виду и форме познания. Планирование разных форм организация работы (соотношение фронтальной, индивидуальной, самостоятельной работы). Выбор критериев оценки продуктивности работы с учетом характера заданий (дословный пересказ, изложение своими словами, выполнение творческих заданий). </a:t>
            </a:r>
            <a:r>
              <a:rPr lang="ru-RU" sz="2000" b="1" dirty="0" smtClean="0"/>
              <a:t>Планирование характера общения и межличностных взаимодействий </a:t>
            </a:r>
            <a:r>
              <a:rPr lang="ru-RU" sz="2000" b="1" dirty="0" smtClean="0"/>
              <a:t>в процессе непосредственной образовательной деятельности:</a:t>
            </a:r>
          </a:p>
          <a:p>
            <a:pPr lvl="0" algn="just"/>
            <a:r>
              <a:rPr lang="ru-RU" sz="2000" b="1" dirty="0" smtClean="0"/>
              <a:t>Использование разных форм общения (монолога, диалога, </a:t>
            </a:r>
            <a:r>
              <a:rPr lang="ru-RU" sz="2000" b="1" dirty="0" err="1" smtClean="0"/>
              <a:t>полилога</a:t>
            </a:r>
            <a:r>
              <a:rPr lang="ru-RU" sz="2000" b="1" dirty="0" smtClean="0"/>
              <a:t>) с учетом их личностных особенностей и требований к межгрупповому взаимодействию; </a:t>
            </a:r>
          </a:p>
          <a:p>
            <a:pPr lvl="0" algn="just"/>
            <a:r>
              <a:rPr lang="ru-RU" sz="2000" b="1" dirty="0" smtClean="0"/>
              <a:t>Проектирование характера взаимодействий детей на занятии с учетом их личностных особенностей и требований к межгрупповому взаимодействию;</a:t>
            </a:r>
          </a:p>
          <a:p>
            <a:pPr lvl="0" algn="just"/>
            <a:r>
              <a:rPr lang="ru-RU" sz="2000" b="1" dirty="0" smtClean="0"/>
              <a:t> Использование содержания субъектного опыта всех участников занятия в диалоге «ребенок – педагог» и «ребенок – дети». </a:t>
            </a:r>
          </a:p>
          <a:p>
            <a:pPr algn="just"/>
            <a:r>
              <a:rPr lang="ru-RU" sz="2000" b="1" dirty="0" smtClean="0"/>
              <a:t>      Планирование результативности непосредственной образовательной деятельности предусматривает: обобщение полученных знаний и умений, оценку их </a:t>
            </a:r>
            <a:r>
              <a:rPr lang="ru-RU" sz="2000" b="1" dirty="0" err="1" smtClean="0"/>
              <a:t>усвоенности</a:t>
            </a:r>
            <a:r>
              <a:rPr lang="ru-RU" sz="2000" b="1" dirty="0" smtClean="0"/>
              <a:t>, анализ результатов групповой и индивидуальной работы внимание к процессу выполнения заданий, а не только к результату.</a:t>
            </a:r>
          </a:p>
          <a:p>
            <a:endParaRPr lang="ru-RU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1441</Words>
  <Application>Microsoft Office PowerPoint</Application>
  <PresentationFormat>Экран (4:3)</PresentationFormat>
  <Paragraphs>98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123</dc:creator>
  <cp:lastModifiedBy>123</cp:lastModifiedBy>
  <cp:revision>15</cp:revision>
  <dcterms:created xsi:type="dcterms:W3CDTF">2014-05-06T14:46:18Z</dcterms:created>
  <dcterms:modified xsi:type="dcterms:W3CDTF">2014-05-07T17:36:36Z</dcterms:modified>
</cp:coreProperties>
</file>