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ECD36E-B363-421C-BC94-20787D32D432}" type="datetimeFigureOut">
              <a:rPr lang="ru-RU" smtClean="0"/>
              <a:t>21.04.2016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380588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ECD36E-B363-421C-BC94-20787D32D432}" type="datetimeFigureOut">
              <a:rPr lang="ru-RU" smtClean="0"/>
              <a:t>21.04.2016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196930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ECD36E-B363-421C-BC94-20787D32D432}" type="datetimeFigureOut">
              <a:rPr lang="ru-RU" smtClean="0"/>
              <a:t>21.04.2016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273850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ECD36E-B363-421C-BC94-20787D32D432}" type="datetimeFigureOut">
              <a:rPr lang="ru-RU" smtClean="0"/>
              <a:t>21.04.2016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1819AF-5DE8-43F8-A2B6-5AAA83CF8C96}"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217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ECD36E-B363-421C-BC94-20787D32D432}" type="datetimeFigureOut">
              <a:rPr lang="ru-RU" smtClean="0"/>
              <a:t>21.04.2016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220148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0ECD36E-B363-421C-BC94-20787D32D432}" type="datetimeFigureOut">
              <a:rPr lang="ru-RU" smtClean="0"/>
              <a:t>21.04.2016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375081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0ECD36E-B363-421C-BC94-20787D32D432}" type="datetimeFigureOut">
              <a:rPr lang="ru-RU" smtClean="0"/>
              <a:t>21.04.2016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3105294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ECD36E-B363-421C-BC94-20787D32D432}" type="datetimeFigureOut">
              <a:rPr lang="ru-RU" smtClean="0"/>
              <a:t>21.04.2016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241985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ECD36E-B363-421C-BC94-20787D32D432}" type="datetimeFigureOut">
              <a:rPr lang="ru-RU" smtClean="0"/>
              <a:t>21.04.2016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15128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ECD36E-B363-421C-BC94-20787D32D432}" type="datetimeFigureOut">
              <a:rPr lang="ru-RU" smtClean="0"/>
              <a:t>21.04.2016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128924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ECD36E-B363-421C-BC94-20787D32D432}" type="datetimeFigureOut">
              <a:rPr lang="ru-RU" smtClean="0"/>
              <a:t>21.04.2016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394169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ECD36E-B363-421C-BC94-20787D32D432}" type="datetimeFigureOut">
              <a:rPr lang="ru-RU" smtClean="0"/>
              <a:t>21.04.2016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197669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ECD36E-B363-421C-BC94-20787D32D432}" type="datetimeFigureOut">
              <a:rPr lang="ru-RU" smtClean="0"/>
              <a:t>21.04.2016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320775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ECD36E-B363-421C-BC94-20787D32D432}" type="datetimeFigureOut">
              <a:rPr lang="ru-RU" smtClean="0"/>
              <a:t>21.04.2016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264002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0ECD36E-B363-421C-BC94-20787D32D432}" type="datetimeFigureOut">
              <a:rPr lang="ru-RU" smtClean="0"/>
              <a:t>21.04.2016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378994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ECD36E-B363-421C-BC94-20787D32D432}" type="datetimeFigureOut">
              <a:rPr lang="ru-RU" smtClean="0"/>
              <a:t>21.04.2016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45862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ECD36E-B363-421C-BC94-20787D32D432}" type="datetimeFigureOut">
              <a:rPr lang="ru-RU" smtClean="0"/>
              <a:t>21.04.2016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1819AF-5DE8-43F8-A2B6-5AAA83CF8C96}" type="slidenum">
              <a:rPr lang="ru-RU" smtClean="0"/>
              <a:t>‹#›</a:t>
            </a:fld>
            <a:endParaRPr lang="ru-RU"/>
          </a:p>
        </p:txBody>
      </p:sp>
    </p:spTree>
    <p:extLst>
      <p:ext uri="{BB962C8B-B14F-4D97-AF65-F5344CB8AC3E}">
        <p14:creationId xmlns:p14="http://schemas.microsoft.com/office/powerpoint/2010/main" val="243955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0ECD36E-B363-421C-BC94-20787D32D432}" type="datetimeFigureOut">
              <a:rPr lang="ru-RU" smtClean="0"/>
              <a:t>21.04.2016</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11819AF-5DE8-43F8-A2B6-5AAA83CF8C96}" type="slidenum">
              <a:rPr lang="ru-RU" smtClean="0"/>
              <a:t>‹#›</a:t>
            </a:fld>
            <a:endParaRPr lang="ru-RU"/>
          </a:p>
        </p:txBody>
      </p:sp>
    </p:spTree>
    <p:extLst>
      <p:ext uri="{BB962C8B-B14F-4D97-AF65-F5344CB8AC3E}">
        <p14:creationId xmlns:p14="http://schemas.microsoft.com/office/powerpoint/2010/main" val="3896507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wisdoms.ru/avt/b117.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omch.ru/files/image/hyd/kravcov/b/kr.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g"/><Relationship Id="rId7" Type="http://schemas.openxmlformats.org/officeDocument/2006/relationships/hyperlink" Target="http://omch.ru/files/image/hyd/kravcov/b/006.jpg" TargetMode="Externa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omch.ru/files/image/hyd/kravcov/b/005.jpg" TargetMode="Externa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950" y="0"/>
            <a:ext cx="7545050" cy="5488415"/>
          </a:xfrm>
          <a:prstGeom prst="rect">
            <a:avLst/>
          </a:prstGeom>
        </p:spPr>
      </p:pic>
      <p:sp>
        <p:nvSpPr>
          <p:cNvPr id="5" name="Прямоугольник 4"/>
          <p:cNvSpPr/>
          <p:nvPr/>
        </p:nvSpPr>
        <p:spPr>
          <a:xfrm>
            <a:off x="0" y="1774711"/>
            <a:ext cx="5885329" cy="193899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6000" b="1" cap="none" spc="0" dirty="0" smtClean="0">
                <a:ln/>
                <a:solidFill>
                  <a:schemeClr val="accent3"/>
                </a:solidFill>
                <a:effectLst>
                  <a:reflection blurRad="6350" stA="55000" endA="300" endPos="45500" dir="5400000" sy="-100000" algn="bl" rotWithShape="0"/>
                </a:effectLst>
              </a:rPr>
              <a:t>Художники </a:t>
            </a:r>
          </a:p>
          <a:p>
            <a:pPr algn="ctr"/>
            <a:r>
              <a:rPr lang="ru-RU" sz="6000" b="1" cap="none" spc="0" dirty="0" smtClean="0">
                <a:ln/>
                <a:solidFill>
                  <a:schemeClr val="accent3"/>
                </a:solidFill>
                <a:effectLst>
                  <a:reflection blurRad="6350" stA="55000" endA="300" endPos="45500" dir="5400000" sy="-100000" algn="bl" rotWithShape="0"/>
                </a:effectLst>
              </a:rPr>
              <a:t>земли </a:t>
            </a:r>
            <a:r>
              <a:rPr lang="ru-RU" sz="6000" b="1" cap="none" spc="0" dirty="0" err="1" smtClean="0">
                <a:ln/>
                <a:solidFill>
                  <a:schemeClr val="accent3"/>
                </a:solidFill>
                <a:effectLst>
                  <a:reflection blurRad="6350" stA="55000" endA="300" endPos="45500" dir="5400000" sy="-100000" algn="bl" rotWithShape="0"/>
                </a:effectLst>
              </a:rPr>
              <a:t>Тулунской</a:t>
            </a:r>
            <a:endParaRPr lang="ru-RU" sz="6000" b="1" cap="none" spc="0" dirty="0">
              <a:ln/>
              <a:solidFill>
                <a:schemeClr val="accent3"/>
              </a:solidFill>
              <a:effectLst>
                <a:reflection blurRad="6350" stA="55000" endA="300" endPos="45500" dir="5400000" sy="-100000" algn="bl" rotWithShape="0"/>
              </a:effectLst>
            </a:endParaRPr>
          </a:p>
        </p:txBody>
      </p:sp>
      <p:sp>
        <p:nvSpPr>
          <p:cNvPr id="6" name="TextBox 5"/>
          <p:cNvSpPr txBox="1"/>
          <p:nvPr/>
        </p:nvSpPr>
        <p:spPr>
          <a:xfrm>
            <a:off x="1052747" y="5119082"/>
            <a:ext cx="3064365" cy="1200329"/>
          </a:xfrm>
          <a:prstGeom prst="rect">
            <a:avLst/>
          </a:prstGeom>
          <a:noFill/>
        </p:spPr>
        <p:txBody>
          <a:bodyPr wrap="none" rtlCol="0">
            <a:spAutoFit/>
          </a:bodyPr>
          <a:lstStyle/>
          <a:p>
            <a:pPr algn="ctr"/>
            <a:r>
              <a:rPr lang="ru-RU" b="1" dirty="0" smtClean="0">
                <a:solidFill>
                  <a:schemeClr val="accent3">
                    <a:lumMod val="50000"/>
                  </a:schemeClr>
                </a:solidFill>
              </a:rPr>
              <a:t>МДОУ детский сад «Ручеёк»</a:t>
            </a:r>
          </a:p>
          <a:p>
            <a:pPr algn="ctr"/>
            <a:r>
              <a:rPr lang="ru-RU" b="1" dirty="0">
                <a:solidFill>
                  <a:schemeClr val="accent3">
                    <a:lumMod val="50000"/>
                  </a:schemeClr>
                </a:solidFill>
              </a:rPr>
              <a:t>с</a:t>
            </a:r>
            <a:r>
              <a:rPr lang="ru-RU" b="1" dirty="0" smtClean="0">
                <a:solidFill>
                  <a:schemeClr val="accent3">
                    <a:lumMod val="50000"/>
                  </a:schemeClr>
                </a:solidFill>
              </a:rPr>
              <a:t>. </a:t>
            </a:r>
            <a:r>
              <a:rPr lang="ru-RU" b="1" dirty="0" err="1">
                <a:solidFill>
                  <a:schemeClr val="accent3">
                    <a:lumMod val="50000"/>
                  </a:schemeClr>
                </a:solidFill>
              </a:rPr>
              <a:t>Г</a:t>
            </a:r>
            <a:r>
              <a:rPr lang="ru-RU" b="1" dirty="0" err="1" smtClean="0">
                <a:solidFill>
                  <a:schemeClr val="accent3">
                    <a:lumMod val="50000"/>
                  </a:schemeClr>
                </a:solidFill>
              </a:rPr>
              <a:t>адалей</a:t>
            </a:r>
            <a:r>
              <a:rPr lang="ru-RU" b="1" dirty="0" smtClean="0">
                <a:solidFill>
                  <a:schemeClr val="accent3">
                    <a:lumMod val="50000"/>
                  </a:schemeClr>
                </a:solidFill>
              </a:rPr>
              <a:t> </a:t>
            </a:r>
          </a:p>
          <a:p>
            <a:pPr algn="ctr"/>
            <a:r>
              <a:rPr lang="ru-RU" b="1" dirty="0" err="1" smtClean="0">
                <a:solidFill>
                  <a:schemeClr val="accent3">
                    <a:lumMod val="50000"/>
                  </a:schemeClr>
                </a:solidFill>
              </a:rPr>
              <a:t>Тулунский</a:t>
            </a:r>
            <a:r>
              <a:rPr lang="ru-RU" b="1" dirty="0" smtClean="0">
                <a:solidFill>
                  <a:schemeClr val="accent3">
                    <a:lumMod val="50000"/>
                  </a:schemeClr>
                </a:solidFill>
              </a:rPr>
              <a:t> район</a:t>
            </a:r>
          </a:p>
          <a:p>
            <a:pPr algn="ctr"/>
            <a:r>
              <a:rPr lang="ru-RU" b="1" dirty="0" smtClean="0">
                <a:solidFill>
                  <a:schemeClr val="accent3">
                    <a:lumMod val="50000"/>
                  </a:schemeClr>
                </a:solidFill>
              </a:rPr>
              <a:t>2016 г.</a:t>
            </a:r>
            <a:endParaRPr lang="ru-RU" b="1" dirty="0">
              <a:solidFill>
                <a:schemeClr val="accent3">
                  <a:lumMod val="50000"/>
                </a:schemeClr>
              </a:solidFill>
            </a:endParaRPr>
          </a:p>
        </p:txBody>
      </p:sp>
    </p:spTree>
    <p:extLst>
      <p:ext uri="{BB962C8B-B14F-4D97-AF65-F5344CB8AC3E}">
        <p14:creationId xmlns:p14="http://schemas.microsoft.com/office/powerpoint/2010/main" val="2904866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89488" y="780527"/>
            <a:ext cx="6096000" cy="2246769"/>
          </a:xfrm>
          <a:prstGeom prst="rect">
            <a:avLst/>
          </a:prstGeom>
        </p:spPr>
        <p:txBody>
          <a:bodyPr>
            <a:spAutoFit/>
          </a:bodyPr>
          <a:lstStyle/>
          <a:p>
            <a:pPr algn="just"/>
            <a:r>
              <a:rPr lang="ru-RU" sz="2800" b="1" i="0" dirty="0" smtClean="0">
                <a:solidFill>
                  <a:schemeClr val="accent3">
                    <a:lumMod val="75000"/>
                  </a:schemeClr>
                </a:solidFill>
                <a:effectLst/>
                <a:latin typeface="Arial" panose="020B0604020202020204" pitchFamily="34" charset="0"/>
              </a:rPr>
              <a:t>В истинном таланте нет ничего исключительного. Он ниспослан природой и апеллирует к ней же.</a:t>
            </a:r>
          </a:p>
          <a:p>
            <a:pPr algn="r"/>
            <a:r>
              <a:rPr lang="ru-RU" sz="2800" i="1" dirty="0" smtClean="0">
                <a:solidFill>
                  <a:schemeClr val="accent3">
                    <a:lumMod val="75000"/>
                  </a:schemeClr>
                </a:solidFill>
                <a:latin typeface="Arial" panose="020B0604020202020204" pitchFamily="34" charset="0"/>
              </a:rPr>
              <a:t>Купер Ф.</a:t>
            </a:r>
            <a:r>
              <a:rPr lang="ru-RU" sz="2800" b="0" i="1" u="sng" dirty="0" smtClean="0">
                <a:solidFill>
                  <a:schemeClr val="accent3">
                    <a:lumMod val="75000"/>
                  </a:schemeClr>
                </a:solidFill>
                <a:effectLst/>
                <a:latin typeface="Arial" panose="020B0604020202020204" pitchFamily="34" charset="0"/>
                <a:hlinkClick r:id="rId2"/>
              </a:rPr>
              <a:t/>
            </a:r>
            <a:br>
              <a:rPr lang="ru-RU" sz="2800" b="0" i="1" u="sng" dirty="0" smtClean="0">
                <a:solidFill>
                  <a:schemeClr val="accent3">
                    <a:lumMod val="75000"/>
                  </a:schemeClr>
                </a:solidFill>
                <a:effectLst/>
                <a:latin typeface="Arial" panose="020B0604020202020204" pitchFamily="34" charset="0"/>
                <a:hlinkClick r:id="rId2"/>
              </a:rPr>
            </a:br>
            <a:endParaRPr lang="ru-RU" sz="2800" b="0" i="1" dirty="0">
              <a:solidFill>
                <a:schemeClr val="accent3">
                  <a:lumMod val="75000"/>
                </a:schemeClr>
              </a:solidFill>
              <a:effectLst/>
              <a:latin typeface="Arial" panose="020B0604020202020204" pitchFamily="34" charset="0"/>
            </a:endParaRPr>
          </a:p>
        </p:txBody>
      </p:sp>
      <p:sp>
        <p:nvSpPr>
          <p:cNvPr id="3" name="Прямоугольник 2"/>
          <p:cNvSpPr/>
          <p:nvPr/>
        </p:nvSpPr>
        <p:spPr>
          <a:xfrm>
            <a:off x="334780" y="3312109"/>
            <a:ext cx="8509416" cy="1815882"/>
          </a:xfrm>
          <a:prstGeom prst="rect">
            <a:avLst/>
          </a:prstGeom>
        </p:spPr>
        <p:txBody>
          <a:bodyPr wrap="square">
            <a:spAutoFit/>
          </a:bodyPr>
          <a:lstStyle/>
          <a:p>
            <a:r>
              <a:rPr lang="ru-RU" sz="2800" b="1" i="0" dirty="0" smtClean="0">
                <a:solidFill>
                  <a:schemeClr val="accent3">
                    <a:lumMod val="75000"/>
                  </a:schemeClr>
                </a:solidFill>
                <a:effectLst/>
                <a:latin typeface="Arial" panose="020B0604020202020204" pitchFamily="34" charset="0"/>
              </a:rPr>
              <a:t>Человек, обладающий врожденным талантом, испытывает величайшее счастье тогда, когда использует этот талант.</a:t>
            </a:r>
            <a:endParaRPr lang="ru-RU" sz="2800" b="1" dirty="0">
              <a:solidFill>
                <a:schemeClr val="accent3">
                  <a:lumMod val="75000"/>
                </a:schemeClr>
              </a:solidFill>
              <a:latin typeface="Arial" panose="020B0604020202020204" pitchFamily="34" charset="0"/>
            </a:endParaRPr>
          </a:p>
          <a:p>
            <a:pPr algn="r"/>
            <a:r>
              <a:rPr lang="ru-RU" sz="2800" i="1" dirty="0" smtClean="0">
                <a:solidFill>
                  <a:schemeClr val="accent3">
                    <a:lumMod val="75000"/>
                  </a:schemeClr>
                </a:solidFill>
                <a:effectLst/>
                <a:latin typeface="Arial" panose="020B0604020202020204" pitchFamily="34" charset="0"/>
              </a:rPr>
              <a:t>Иоганн Вольфганг Гете</a:t>
            </a:r>
            <a:endParaRPr lang="ru-RU" sz="2800" i="1" dirty="0">
              <a:solidFill>
                <a:schemeClr val="accent3">
                  <a:lumMod val="75000"/>
                </a:schemeClr>
              </a:solidFill>
              <a:effectLst/>
              <a:latin typeface="Arial" panose="020B0604020202020204" pitchFamily="34" charset="0"/>
            </a:endParaRPr>
          </a:p>
        </p:txBody>
      </p:sp>
    </p:spTree>
    <p:extLst>
      <p:ext uri="{BB962C8B-B14F-4D97-AF65-F5344CB8AC3E}">
        <p14:creationId xmlns:p14="http://schemas.microsoft.com/office/powerpoint/2010/main" val="149955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 y="1168400"/>
            <a:ext cx="4025900" cy="5689600"/>
          </a:xfrm>
          <a:prstGeom prst="rect">
            <a:avLst/>
          </a:prstGeom>
        </p:spPr>
      </p:pic>
      <p:sp>
        <p:nvSpPr>
          <p:cNvPr id="3" name="Прямоугольник 2"/>
          <p:cNvSpPr/>
          <p:nvPr/>
        </p:nvSpPr>
        <p:spPr>
          <a:xfrm>
            <a:off x="4278093" y="426183"/>
            <a:ext cx="5698996" cy="461665"/>
          </a:xfrm>
          <a:prstGeom prst="rect">
            <a:avLst/>
          </a:prstGeom>
        </p:spPr>
        <p:txBody>
          <a:bodyPr wrap="none">
            <a:spAutoFit/>
          </a:bodyPr>
          <a:lstStyle/>
          <a:p>
            <a:r>
              <a:rPr lang="ru-RU" sz="2400" dirty="0" err="1" smtClean="0">
                <a:solidFill>
                  <a:schemeClr val="accent3">
                    <a:lumMod val="75000"/>
                  </a:schemeClr>
                </a:solidFill>
                <a:effectLst/>
                <a:latin typeface="Arial Black" panose="020B0A04020102020204" pitchFamily="34" charset="0"/>
                <a:ea typeface="Times New Roman" panose="02020603050405020304" pitchFamily="18" charset="0"/>
              </a:rPr>
              <a:t>Ишмаев</a:t>
            </a:r>
            <a:r>
              <a:rPr lang="ru-RU" sz="2400" dirty="0" smtClean="0">
                <a:solidFill>
                  <a:schemeClr val="accent3">
                    <a:lumMod val="75000"/>
                  </a:schemeClr>
                </a:solidFill>
                <a:effectLst/>
                <a:latin typeface="Arial Black" panose="020B0A04020102020204" pitchFamily="34" charset="0"/>
                <a:ea typeface="Times New Roman" panose="02020603050405020304" pitchFamily="18" charset="0"/>
              </a:rPr>
              <a:t> Анатолий Николаевич </a:t>
            </a:r>
            <a:endParaRPr lang="ru-RU" sz="2400" dirty="0">
              <a:solidFill>
                <a:schemeClr val="accent3">
                  <a:lumMod val="75000"/>
                </a:schemeClr>
              </a:solidFill>
              <a:latin typeface="Arial Black" panose="020B0A04020102020204" pitchFamily="34" charset="0"/>
            </a:endParaRPr>
          </a:p>
        </p:txBody>
      </p:sp>
      <p:sp>
        <p:nvSpPr>
          <p:cNvPr id="4" name="Прямоугольник 3"/>
          <p:cNvSpPr/>
          <p:nvPr/>
        </p:nvSpPr>
        <p:spPr>
          <a:xfrm>
            <a:off x="4278092" y="1083439"/>
            <a:ext cx="7654077" cy="2031325"/>
          </a:xfrm>
          <a:prstGeom prst="rect">
            <a:avLst/>
          </a:prstGeom>
        </p:spPr>
        <p:txBody>
          <a:bodyPr wrap="square">
            <a:spAutoFit/>
          </a:bodyPr>
          <a:lstStyle/>
          <a:p>
            <a:r>
              <a:rPr lang="ru-RU" dirty="0" smtClean="0">
                <a:solidFill>
                  <a:srgbClr val="333333"/>
                </a:solidFill>
                <a:effectLst/>
                <a:latin typeface="Arial" panose="020B0604020202020204" pitchFamily="34" charset="0"/>
                <a:ea typeface="Times New Roman" panose="02020603050405020304" pitchFamily="18" charset="0"/>
              </a:rPr>
              <a:t>Анатолий Николаевич </a:t>
            </a:r>
            <a:r>
              <a:rPr lang="ru-RU" dirty="0" err="1" smtClean="0">
                <a:solidFill>
                  <a:srgbClr val="333333"/>
                </a:solidFill>
                <a:effectLst/>
                <a:latin typeface="Arial" panose="020B0604020202020204" pitchFamily="34" charset="0"/>
                <a:ea typeface="Times New Roman" panose="02020603050405020304" pitchFamily="18" charset="0"/>
              </a:rPr>
              <a:t>Ишмаев</a:t>
            </a:r>
            <a:r>
              <a:rPr lang="ru-RU" dirty="0" smtClean="0">
                <a:solidFill>
                  <a:srgbClr val="333333"/>
                </a:solidFill>
                <a:effectLst/>
                <a:latin typeface="Arial" panose="020B0604020202020204" pitchFamily="34" charset="0"/>
                <a:ea typeface="Times New Roman" panose="02020603050405020304" pitchFamily="18" charset="0"/>
              </a:rPr>
              <a:t> родился в 1952 году и вырос в Челябинской области. После окончания средней школы поступил в Пензенское художественное училище им. Савицкого. После получения высшего образования в 1977 году  Анатолий Николаевич приехал в Тулун и был приглашен в </a:t>
            </a:r>
            <a:r>
              <a:rPr lang="ru-RU" dirty="0" err="1" smtClean="0">
                <a:solidFill>
                  <a:srgbClr val="333333"/>
                </a:solidFill>
                <a:effectLst/>
                <a:latin typeface="Arial" panose="020B0604020202020204" pitchFamily="34" charset="0"/>
                <a:ea typeface="Times New Roman" panose="02020603050405020304" pitchFamily="18" charset="0"/>
              </a:rPr>
              <a:t>Тулунское</a:t>
            </a:r>
            <a:r>
              <a:rPr lang="ru-RU" dirty="0" smtClean="0">
                <a:solidFill>
                  <a:srgbClr val="333333"/>
                </a:solidFill>
                <a:effectLst/>
                <a:latin typeface="Arial" panose="020B0604020202020204" pitchFamily="34" charset="0"/>
                <a:ea typeface="Times New Roman" panose="02020603050405020304" pitchFamily="18" charset="0"/>
              </a:rPr>
              <a:t> педагогическое училище преподавателем художественно – графического отделения. Неожиданно для себя он влюбился в этот сибирский край. </a:t>
            </a:r>
          </a:p>
        </p:txBody>
      </p:sp>
      <p:sp>
        <p:nvSpPr>
          <p:cNvPr id="5" name="Прямоугольник 4"/>
          <p:cNvSpPr/>
          <p:nvPr/>
        </p:nvSpPr>
        <p:spPr>
          <a:xfrm>
            <a:off x="3776158" y="3114764"/>
            <a:ext cx="7916170" cy="1200329"/>
          </a:xfrm>
          <a:prstGeom prst="rect">
            <a:avLst/>
          </a:prstGeom>
        </p:spPr>
        <p:txBody>
          <a:bodyPr wrap="square">
            <a:spAutoFit/>
          </a:bodyPr>
          <a:lstStyle/>
          <a:p>
            <a:pPr marL="508000" algn="just">
              <a:spcAft>
                <a:spcPts val="800"/>
              </a:spcAft>
            </a:pPr>
            <a:r>
              <a:rPr lang="ru-RU"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Самый главный источник вдохновения для </a:t>
            </a:r>
            <a:r>
              <a:rPr lang="ru-RU" dirty="0" err="1"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Ишмаева</a:t>
            </a:r>
            <a:r>
              <a:rPr lang="ru-RU"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является наш богатейший край, и ничто не доставляет ему столько радости, как изображение окрестностей ставшего ему родным города Тулуна и сибирской тайги.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278092" y="4233685"/>
            <a:ext cx="7414236" cy="2308324"/>
          </a:xfrm>
          <a:prstGeom prst="rect">
            <a:avLst/>
          </a:prstGeom>
        </p:spPr>
        <p:txBody>
          <a:bodyPr wrap="square">
            <a:spAutoFit/>
          </a:bodyPr>
          <a:lstStyle/>
          <a:p>
            <a:r>
              <a:rPr lang="ru-RU" dirty="0" smtClean="0">
                <a:solidFill>
                  <a:srgbClr val="333333"/>
                </a:solidFill>
                <a:effectLst/>
                <a:latin typeface="Arial" panose="020B0604020202020204" pitchFamily="34" charset="0"/>
                <a:ea typeface="Times New Roman" panose="02020603050405020304" pitchFamily="18" charset="0"/>
              </a:rPr>
              <a:t>На полотнах художника умещается целый мир его путешествий  по горным рекам, тайге. Все что видит вокруг, запечатлено  в его работах, после каждого похода появляются несколько картин. День, проведенный на природе, не вычеркивается из жизни. На своих работах он изображает непролазные таежные дебри, где можно запросто встретить хитроглазого лешего, выглядывающего из чащи и милые сердцу сибирские деревеньки, и таежную своенравную реку Ию.</a:t>
            </a:r>
            <a:endParaRPr lang="ru-RU" dirty="0"/>
          </a:p>
        </p:txBody>
      </p:sp>
    </p:spTree>
    <p:extLst>
      <p:ext uri="{BB962C8B-B14F-4D97-AF65-F5344CB8AC3E}">
        <p14:creationId xmlns:p14="http://schemas.microsoft.com/office/powerpoint/2010/main" val="36512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19849"/>
            <a:ext cx="5350907" cy="403815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953" y="2226953"/>
            <a:ext cx="6233698" cy="361554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925" y="57062"/>
            <a:ext cx="6509672" cy="4339782"/>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696" y="-333871"/>
            <a:ext cx="4694711" cy="4538221"/>
          </a:xfrm>
          <a:prstGeom prst="rect">
            <a:avLst/>
          </a:prstGeom>
        </p:spPr>
      </p:pic>
      <p:sp>
        <p:nvSpPr>
          <p:cNvPr id="6" name="Прямоугольник 5"/>
          <p:cNvSpPr/>
          <p:nvPr/>
        </p:nvSpPr>
        <p:spPr>
          <a:xfrm>
            <a:off x="299514" y="497033"/>
            <a:ext cx="4416595" cy="1754326"/>
          </a:xfrm>
          <a:prstGeom prst="rect">
            <a:avLst/>
          </a:prstGeom>
          <a:noFill/>
        </p:spPr>
        <p:txBody>
          <a:bodyPr wrap="none" lIns="91440" tIns="45720" rIns="91440" bIns="45720">
            <a:spAutoFit/>
          </a:bodyPr>
          <a:lstStyle/>
          <a:p>
            <a:pPr algn="ctr"/>
            <a:r>
              <a:rPr lang="ru-RU"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Картины </a:t>
            </a:r>
          </a:p>
          <a:p>
            <a:pPr algn="ctr"/>
            <a:r>
              <a:rPr lang="ru-RU"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А</a:t>
            </a:r>
            <a:r>
              <a:rPr lang="ru-RU"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.Н. </a:t>
            </a:r>
            <a:r>
              <a:rPr lang="ru-RU" sz="5400" b="1" cap="none" spc="0"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Ишмаева</a:t>
            </a:r>
            <a:endParaRPr lang="ru-RU"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08168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91199" y="935532"/>
            <a:ext cx="6096000" cy="4524315"/>
          </a:xfrm>
          <a:prstGeom prst="rect">
            <a:avLst/>
          </a:prstGeom>
        </p:spPr>
        <p:txBody>
          <a:bodyPr>
            <a:spAutoFit/>
          </a:bodyPr>
          <a:lstStyle/>
          <a:p>
            <a:r>
              <a:rPr lang="ru-RU" sz="2400" b="1" dirty="0" err="1" smtClean="0">
                <a:solidFill>
                  <a:schemeClr val="accent3">
                    <a:lumMod val="75000"/>
                  </a:schemeClr>
                </a:solidFill>
                <a:latin typeface="Arial" panose="020B0604020202020204" pitchFamily="34" charset="0"/>
                <a:cs typeface="Arial" panose="020B0604020202020204" pitchFamily="34" charset="0"/>
              </a:rPr>
              <a:t>Сименькова</a:t>
            </a:r>
            <a:r>
              <a:rPr lang="ru-RU" sz="2400" b="1" dirty="0" smtClean="0">
                <a:solidFill>
                  <a:schemeClr val="accent3">
                    <a:lumMod val="75000"/>
                  </a:schemeClr>
                </a:solidFill>
                <a:latin typeface="Arial" panose="020B0604020202020204" pitchFamily="34" charset="0"/>
                <a:cs typeface="Arial" panose="020B0604020202020204" pitchFamily="34" charset="0"/>
              </a:rPr>
              <a:t> Наталья родилась 07.01.1975 </a:t>
            </a:r>
            <a:r>
              <a:rPr lang="ru-RU" sz="2400" b="1" dirty="0">
                <a:solidFill>
                  <a:schemeClr val="accent3">
                    <a:lumMod val="75000"/>
                  </a:schemeClr>
                </a:solidFill>
                <a:latin typeface="Arial" panose="020B0604020202020204" pitchFamily="34" charset="0"/>
                <a:cs typeface="Arial" panose="020B0604020202020204" pitchFamily="34" charset="0"/>
              </a:rPr>
              <a:t>г. в г. Тулун Иркутской области.</a:t>
            </a:r>
            <a:r>
              <a:rPr lang="ru-RU" sz="2400" b="1" dirty="0" smtClean="0">
                <a:solidFill>
                  <a:schemeClr val="accent3">
                    <a:lumMod val="75000"/>
                  </a:schemeClr>
                </a:solidFill>
                <a:latin typeface="Arial" panose="020B0604020202020204" pitchFamily="34" charset="0"/>
                <a:cs typeface="Arial" panose="020B0604020202020204" pitchFamily="34" charset="0"/>
              </a:rPr>
              <a:t/>
            </a:r>
            <a:br>
              <a:rPr lang="ru-RU" sz="2400" b="1" dirty="0" smtClean="0">
                <a:solidFill>
                  <a:schemeClr val="accent3">
                    <a:lumMod val="75000"/>
                  </a:schemeClr>
                </a:solidFill>
                <a:latin typeface="Arial" panose="020B0604020202020204" pitchFamily="34" charset="0"/>
                <a:cs typeface="Arial" panose="020B0604020202020204" pitchFamily="34" charset="0"/>
              </a:rPr>
            </a:br>
            <a:r>
              <a:rPr lang="ru-RU" sz="2400" b="1" dirty="0">
                <a:solidFill>
                  <a:schemeClr val="accent3">
                    <a:lumMod val="75000"/>
                  </a:schemeClr>
                </a:solidFill>
                <a:latin typeface="Arial" panose="020B0604020202020204" pitchFamily="34" charset="0"/>
                <a:cs typeface="Arial" panose="020B0604020202020204" pitchFamily="34" charset="0"/>
              </a:rPr>
              <a:t>В 1995 г. окончила художественно-графическое отделение </a:t>
            </a:r>
            <a:r>
              <a:rPr lang="ru-RU" sz="2400" b="1" dirty="0" err="1">
                <a:solidFill>
                  <a:schemeClr val="accent3">
                    <a:lumMod val="75000"/>
                  </a:schemeClr>
                </a:solidFill>
                <a:latin typeface="Arial" panose="020B0604020202020204" pitchFamily="34" charset="0"/>
                <a:cs typeface="Arial" panose="020B0604020202020204" pitchFamily="34" charset="0"/>
              </a:rPr>
              <a:t>Тулунского</a:t>
            </a:r>
            <a:r>
              <a:rPr lang="ru-RU" sz="2400" b="1" dirty="0">
                <a:solidFill>
                  <a:schemeClr val="accent3">
                    <a:lumMod val="75000"/>
                  </a:schemeClr>
                </a:solidFill>
                <a:latin typeface="Arial" panose="020B0604020202020204" pitchFamily="34" charset="0"/>
                <a:cs typeface="Arial" panose="020B0604020202020204" pitchFamily="34" charset="0"/>
              </a:rPr>
              <a:t> педагогического училища, а в 2001 г. – Омский педагогический университет, художественно-графический факультет</a:t>
            </a:r>
            <a:r>
              <a:rPr lang="ru-RU" sz="2400" b="1" dirty="0" smtClean="0">
                <a:solidFill>
                  <a:schemeClr val="accent3">
                    <a:lumMod val="75000"/>
                  </a:schemeClr>
                </a:solidFill>
                <a:latin typeface="Arial" panose="020B0604020202020204" pitchFamily="34" charset="0"/>
                <a:cs typeface="Arial" panose="020B0604020202020204" pitchFamily="34" charset="0"/>
              </a:rPr>
              <a:t>.</a:t>
            </a:r>
          </a:p>
          <a:p>
            <a:r>
              <a:rPr lang="ru-RU" sz="2400" b="1" dirty="0" smtClean="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С 2004 года активно </a:t>
            </a:r>
            <a:r>
              <a:rPr lang="ru-RU" sz="2400" b="1" dirty="0" err="1" smtClean="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учавствует</a:t>
            </a:r>
            <a:r>
              <a:rPr lang="ru-RU" sz="2400" b="1" dirty="0" smtClean="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в выставках (города: Тулун, Иркутск, Москва, Новосибирск).</a:t>
            </a:r>
            <a:r>
              <a:rPr lang="ru-RU" dirty="0" smtClean="0">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291" y="935532"/>
            <a:ext cx="3914433" cy="5211089"/>
          </a:xfrm>
          <a:prstGeom prst="rect">
            <a:avLst/>
          </a:prstGeom>
        </p:spPr>
      </p:pic>
    </p:spTree>
    <p:extLst>
      <p:ext uri="{BB962C8B-B14F-4D97-AF65-F5344CB8AC3E}">
        <p14:creationId xmlns:p14="http://schemas.microsoft.com/office/powerpoint/2010/main" val="952037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56125"/>
            <a:ext cx="5141626" cy="410187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860" y="1543526"/>
            <a:ext cx="4058930" cy="5314474"/>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951" y="805534"/>
            <a:ext cx="5405764" cy="4054323"/>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5174" y="0"/>
            <a:ext cx="5596826" cy="3836935"/>
          </a:xfrm>
          <a:prstGeom prst="rect">
            <a:avLst/>
          </a:prstGeom>
        </p:spPr>
      </p:pic>
      <p:sp>
        <p:nvSpPr>
          <p:cNvPr id="6" name="Прямоугольник 5"/>
          <p:cNvSpPr/>
          <p:nvPr/>
        </p:nvSpPr>
        <p:spPr>
          <a:xfrm>
            <a:off x="6096000" y="4889963"/>
            <a:ext cx="6096000" cy="707886"/>
          </a:xfrm>
          <a:prstGeom prst="rect">
            <a:avLst/>
          </a:prstGeom>
        </p:spPr>
        <p:txBody>
          <a:bodyPr>
            <a:spAutoFit/>
          </a:bodyPr>
          <a:lstStyle/>
          <a:p>
            <a:pPr algn="ctr"/>
            <a:r>
              <a:rPr lang="ru-RU" sz="4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Работы Н. </a:t>
            </a:r>
            <a:r>
              <a:rPr lang="ru-RU" sz="4000" b="1" cap="none" spc="0"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Сименьковой</a:t>
            </a:r>
            <a:endParaRPr lang="ru-RU"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899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mch.ru/files/image/hyd/kravcov/s/kr.jpg">
            <a:hlinkClick r:id="rId2" tooltip="&quot;Кравцов Петр Александрович&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85416" y="0"/>
            <a:ext cx="5206584" cy="3313326"/>
          </a:xfrm>
          <a:prstGeom prst="rect">
            <a:avLst/>
          </a:prstGeom>
          <a:noFill/>
          <a:ln>
            <a:noFill/>
          </a:ln>
        </p:spPr>
      </p:pic>
      <p:sp>
        <p:nvSpPr>
          <p:cNvPr id="3" name="Прямоугольник 2"/>
          <p:cNvSpPr/>
          <p:nvPr/>
        </p:nvSpPr>
        <p:spPr>
          <a:xfrm>
            <a:off x="1220945" y="566403"/>
            <a:ext cx="5552867" cy="530145"/>
          </a:xfrm>
          <a:prstGeom prst="rect">
            <a:avLst/>
          </a:prstGeom>
        </p:spPr>
        <p:txBody>
          <a:bodyPr wrap="none">
            <a:spAutoFit/>
          </a:bodyPr>
          <a:lstStyle/>
          <a:p>
            <a:pPr algn="ctr">
              <a:lnSpc>
                <a:spcPct val="107000"/>
              </a:lnSpc>
              <a:spcAft>
                <a:spcPts val="0"/>
              </a:spcAft>
            </a:pPr>
            <a:r>
              <a:rPr lang="ru-RU" sz="2800" b="1" dirty="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rPr>
              <a:t>Кравцов Петр Александрович</a:t>
            </a:r>
            <a:endParaRPr lang="ru-RU"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0" y="1225689"/>
            <a:ext cx="6985416" cy="2246769"/>
          </a:xfrm>
          <a:prstGeom prst="rect">
            <a:avLst/>
          </a:prstGeom>
        </p:spPr>
        <p:txBody>
          <a:bodyPr wrap="square">
            <a:spAutoFit/>
          </a:bodyPr>
          <a:lstStyle/>
          <a:p>
            <a:r>
              <a:rPr lang="ru-RU" sz="2000" b="1" dirty="0" smtClean="0">
                <a:solidFill>
                  <a:schemeClr val="accent3">
                    <a:lumMod val="75000"/>
                  </a:schemeClr>
                </a:solidFill>
                <a:effectLst/>
                <a:latin typeface="Arial" panose="020B0604020202020204" pitchFamily="34" charset="0"/>
                <a:ea typeface="Times New Roman" panose="02020603050405020304" pitchFamily="18" charset="0"/>
                <a:cs typeface="Arial" panose="020B0604020202020204" pitchFamily="34" charset="0"/>
              </a:rPr>
              <a:t>Родился 13.04.1947 ст. </a:t>
            </a:r>
            <a:r>
              <a:rPr lang="ru-RU" sz="2000" b="1" dirty="0" err="1" smtClean="0">
                <a:solidFill>
                  <a:schemeClr val="accent3">
                    <a:lumMod val="75000"/>
                  </a:schemeClr>
                </a:solidFill>
                <a:effectLst/>
                <a:latin typeface="Arial" panose="020B0604020202020204" pitchFamily="34" charset="0"/>
                <a:ea typeface="Times New Roman" panose="02020603050405020304" pitchFamily="18" charset="0"/>
                <a:cs typeface="Arial" panose="020B0604020202020204" pitchFamily="34" charset="0"/>
              </a:rPr>
              <a:t>Дубовская</a:t>
            </a:r>
            <a:r>
              <a:rPr lang="ru-RU" sz="2000" b="1" dirty="0" smtClean="0">
                <a:solidFill>
                  <a:schemeClr val="accent3">
                    <a:lumMod val="75000"/>
                  </a:schemeClr>
                </a:solidFill>
                <a:effectLst/>
                <a:latin typeface="Arial" panose="020B0604020202020204" pitchFamily="34" charset="0"/>
                <a:ea typeface="Times New Roman" panose="02020603050405020304" pitchFamily="18" charset="0"/>
                <a:cs typeface="Arial" panose="020B0604020202020204" pitchFamily="34" charset="0"/>
              </a:rPr>
              <a:t> Дубовского района Ростовской области.</a:t>
            </a:r>
          </a:p>
          <a:p>
            <a:r>
              <a:rPr lang="ru-RU" sz="2000" b="1" dirty="0">
                <a:solidFill>
                  <a:schemeClr val="accent3">
                    <a:lumMod val="75000"/>
                  </a:schemeClr>
                </a:solidFill>
                <a:latin typeface="Arial" panose="020B0604020202020204" pitchFamily="34" charset="0"/>
                <a:cs typeface="Arial" panose="020B0604020202020204" pitchFamily="34" charset="0"/>
              </a:rPr>
              <a:t>Окончил художественно-графический факультет ОГПИ им. </a:t>
            </a:r>
            <a:r>
              <a:rPr lang="ru-RU" sz="2000" b="1" dirty="0" smtClean="0">
                <a:solidFill>
                  <a:schemeClr val="accent3">
                    <a:lumMod val="75000"/>
                  </a:schemeClr>
                </a:solidFill>
                <a:latin typeface="Arial" panose="020B0604020202020204" pitchFamily="34" charset="0"/>
                <a:cs typeface="Arial" panose="020B0604020202020204" pitchFamily="34" charset="0"/>
              </a:rPr>
              <a:t>Горького.</a:t>
            </a:r>
            <a:r>
              <a:rPr lang="ru-RU" sz="2000" b="1" dirty="0">
                <a:solidFill>
                  <a:schemeClr val="accent3">
                    <a:lumMod val="75000"/>
                  </a:schemeClr>
                </a:solidFill>
                <a:latin typeface="Arial" panose="020B0604020202020204" pitchFamily="34" charset="0"/>
                <a:cs typeface="Arial" panose="020B0604020202020204" pitchFamily="34" charset="0"/>
              </a:rPr>
              <a:t> </a:t>
            </a:r>
            <a:br>
              <a:rPr lang="ru-RU" sz="2000" b="1" dirty="0">
                <a:solidFill>
                  <a:schemeClr val="accent3">
                    <a:lumMod val="75000"/>
                  </a:schemeClr>
                </a:solidFill>
                <a:latin typeface="Arial" panose="020B0604020202020204" pitchFamily="34" charset="0"/>
                <a:cs typeface="Arial" panose="020B0604020202020204" pitchFamily="34" charset="0"/>
              </a:rPr>
            </a:br>
            <a:r>
              <a:rPr lang="ru-RU" sz="2000" b="1" dirty="0" smtClean="0">
                <a:solidFill>
                  <a:schemeClr val="accent3">
                    <a:lumMod val="75000"/>
                  </a:schemeClr>
                </a:solidFill>
                <a:latin typeface="Arial" panose="020B0604020202020204" pitchFamily="34" charset="0"/>
                <a:cs typeface="Arial" panose="020B0604020202020204" pitchFamily="34" charset="0"/>
              </a:rPr>
              <a:t>Работал </a:t>
            </a:r>
            <a:r>
              <a:rPr lang="ru-RU" sz="2000" b="1" dirty="0">
                <a:solidFill>
                  <a:schemeClr val="accent3">
                    <a:lumMod val="75000"/>
                  </a:schemeClr>
                </a:solidFill>
                <a:latin typeface="Arial" panose="020B0604020202020204" pitchFamily="34" charset="0"/>
                <a:cs typeface="Arial" panose="020B0604020202020204" pitchFamily="34" charset="0"/>
              </a:rPr>
              <a:t>в педагогическом училище г. Тулуна Иркутской </a:t>
            </a:r>
            <a:r>
              <a:rPr lang="ru-RU" sz="2000" b="1" dirty="0" smtClean="0">
                <a:solidFill>
                  <a:schemeClr val="accent3">
                    <a:lumMod val="75000"/>
                  </a:schemeClr>
                </a:solidFill>
                <a:latin typeface="Arial" panose="020B0604020202020204" pitchFamily="34" charset="0"/>
                <a:cs typeface="Arial" panose="020B0604020202020204" pitchFamily="34" charset="0"/>
              </a:rPr>
              <a:t>области.</a:t>
            </a:r>
          </a:p>
          <a:p>
            <a:r>
              <a:rPr lang="ru-RU" sz="2000" b="1" dirty="0">
                <a:solidFill>
                  <a:schemeClr val="accent3">
                    <a:lumMod val="75000"/>
                  </a:schemeClr>
                </a:solidFill>
                <a:latin typeface="Arial" panose="020B0604020202020204" pitchFamily="34" charset="0"/>
                <a:cs typeface="Arial" panose="020B0604020202020204" pitchFamily="34" charset="0"/>
              </a:rPr>
              <a:t>Основная тема – «Русь изначальная». </a:t>
            </a:r>
            <a:endParaRPr lang="ru-RU" sz="2000" b="1" dirty="0" smtClean="0">
              <a:solidFill>
                <a:schemeClr val="accent3">
                  <a:lumMod val="75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0" y="3590568"/>
            <a:ext cx="12022112" cy="1938992"/>
          </a:xfrm>
          <a:prstGeom prst="rect">
            <a:avLst/>
          </a:prstGeom>
        </p:spPr>
        <p:txBody>
          <a:bodyPr wrap="square">
            <a:spAutoFit/>
          </a:bodyPr>
          <a:lstStyle/>
          <a:p>
            <a:r>
              <a:rPr lang="ru-RU" sz="2000" b="1" dirty="0" smtClean="0">
                <a:solidFill>
                  <a:schemeClr val="accent3">
                    <a:lumMod val="75000"/>
                  </a:schemeClr>
                </a:solidFill>
                <a:latin typeface="Arial" panose="020B0604020202020204" pitchFamily="34" charset="0"/>
                <a:cs typeface="Arial" panose="020B0604020202020204" pitchFamily="34" charset="0"/>
              </a:rPr>
              <a:t>Пейзажи Петра Александровича — будь то картины моря, горных ущелий, знойных южных равнин, северных деревень или городских улиц, — несут необыкновенно мощную энергетику. Художник остро ощущает и передает материальность мира, в котором он видит прежде всего гармонию. Ее рождает уравновешенность сочных цветов, световых контрастов, тяжеловесных форм, световоздушных пространств. </a:t>
            </a:r>
          </a:p>
          <a:p>
            <a:r>
              <a:rPr lang="ru-RU" sz="2000" b="1" dirty="0" smtClean="0">
                <a:solidFill>
                  <a:schemeClr val="accent3">
                    <a:lumMod val="75000"/>
                  </a:schemeClr>
                </a:solidFill>
                <a:latin typeface="Arial" panose="020B0604020202020204" pitchFamily="34" charset="0"/>
                <a:cs typeface="Arial" panose="020B0604020202020204" pitchFamily="34" charset="0"/>
              </a:rPr>
              <a:t>Произведения находятся в частных коллекциях в России и за рубежом.</a:t>
            </a:r>
            <a:endParaRPr lang="ru-RU" sz="2000" b="1"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432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23052"/>
            <a:ext cx="5366480" cy="403494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23" y="1645143"/>
            <a:ext cx="4395761" cy="4602891"/>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510" y="732573"/>
            <a:ext cx="3825408" cy="5100544"/>
          </a:xfrm>
          <a:prstGeom prst="rect">
            <a:avLst/>
          </a:prstGeom>
        </p:spPr>
      </p:pic>
      <p:pic>
        <p:nvPicPr>
          <p:cNvPr id="5" name="Рисунок 4" descr="http://omch.ru/files/image/hyd/kravcov/s/005.jpg">
            <a:hlinkClick r:id="rId5" tooltip="&quot; МЕЧ КЛАДЕНЕЦ 93 Х 50 картон, масло&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3453773" y="317656"/>
            <a:ext cx="5656289" cy="3567659"/>
          </a:xfrm>
          <a:prstGeom prst="rect">
            <a:avLst/>
          </a:prstGeom>
          <a:noFill/>
          <a:ln>
            <a:noFill/>
          </a:ln>
        </p:spPr>
      </p:pic>
      <p:pic>
        <p:nvPicPr>
          <p:cNvPr id="6" name="Рисунок 5" descr="http://omch.ru/files/image/hyd/kravcov/s/006.jpg">
            <a:hlinkClick r:id="rId7" tooltip="&quot; ЧАС ВОЛКА 80 Х 50 картон, масло&quot;"/>
          </p:cNvPr>
          <p:cNvPicPr/>
          <p:nvPr/>
        </p:nvPicPr>
        <p:blipFill>
          <a:blip r:embed="rId8">
            <a:extLst>
              <a:ext uri="{28A0092B-C50C-407E-A947-70E740481C1C}">
                <a14:useLocalDpi xmlns:a14="http://schemas.microsoft.com/office/drawing/2010/main" val="0"/>
              </a:ext>
            </a:extLst>
          </a:blip>
          <a:srcRect/>
          <a:stretch>
            <a:fillRect/>
          </a:stretch>
        </p:blipFill>
        <p:spPr bwMode="auto">
          <a:xfrm>
            <a:off x="6718654" y="45208"/>
            <a:ext cx="5473346" cy="3402529"/>
          </a:xfrm>
          <a:prstGeom prst="rect">
            <a:avLst/>
          </a:prstGeom>
          <a:noFill/>
          <a:ln>
            <a:noFill/>
          </a:ln>
        </p:spPr>
      </p:pic>
      <p:sp>
        <p:nvSpPr>
          <p:cNvPr id="7" name="Прямоугольник 6"/>
          <p:cNvSpPr/>
          <p:nvPr/>
        </p:nvSpPr>
        <p:spPr>
          <a:xfrm>
            <a:off x="7188822" y="4024163"/>
            <a:ext cx="3842479" cy="1938992"/>
          </a:xfrm>
          <a:prstGeom prst="rect">
            <a:avLst/>
          </a:prstGeom>
        </p:spPr>
        <p:txBody>
          <a:bodyPr wrap="square">
            <a:spAutoFit/>
          </a:bodyPr>
          <a:lstStyle/>
          <a:p>
            <a:pPr algn="ctr"/>
            <a:r>
              <a:rPr lang="ru-RU" sz="4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Картины Кравцова П.А.   </a:t>
            </a:r>
          </a:p>
          <a:p>
            <a:pPr algn="ctr"/>
            <a:endParaRPr lang="ru-RU"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93849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287"/>
            <a:ext cx="12192000" cy="6936288"/>
          </a:xfrm>
          <a:prstGeom prst="rect">
            <a:avLst/>
          </a:prstGeom>
        </p:spPr>
      </p:pic>
      <p:sp>
        <p:nvSpPr>
          <p:cNvPr id="3" name="Прямоугольник 2"/>
          <p:cNvSpPr/>
          <p:nvPr/>
        </p:nvSpPr>
        <p:spPr>
          <a:xfrm>
            <a:off x="2655800" y="2967335"/>
            <a:ext cx="6880410" cy="923330"/>
          </a:xfrm>
          <a:prstGeom prst="rect">
            <a:avLst/>
          </a:prstGeom>
          <a:noFill/>
        </p:spPr>
        <p:txBody>
          <a:bodyPr wrap="none" lIns="91440" tIns="45720" rIns="91440" bIns="45720">
            <a:spAutoFit/>
          </a:bodyPr>
          <a:lstStyle/>
          <a:p>
            <a:pPr algn="ctr"/>
            <a:r>
              <a:rPr lang="ru-RU"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Спасибо за внимание!</a:t>
            </a:r>
            <a:endParaRPr lang="ru-RU"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782526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97</TotalTime>
  <Words>239</Words>
  <Application>Microsoft Office PowerPoint</Application>
  <PresentationFormat>Широкоэкранный</PresentationFormat>
  <Paragraphs>27</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Arial Black</vt:lpstr>
      <vt:lpstr>Calibri</vt:lpstr>
      <vt:lpstr>Times New Roman</vt:lpstr>
      <vt:lpstr>Tw Cen MT</vt: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123</dc:creator>
  <cp:lastModifiedBy>123</cp:lastModifiedBy>
  <cp:revision>13</cp:revision>
  <dcterms:created xsi:type="dcterms:W3CDTF">2016-04-18T13:44:27Z</dcterms:created>
  <dcterms:modified xsi:type="dcterms:W3CDTF">2016-04-21T13:41:09Z</dcterms:modified>
</cp:coreProperties>
</file>